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3" r:id="rId5"/>
    <p:sldId id="257" r:id="rId6"/>
    <p:sldId id="310" r:id="rId7"/>
    <p:sldId id="358" r:id="rId8"/>
    <p:sldId id="317" r:id="rId9"/>
    <p:sldId id="318" r:id="rId10"/>
    <p:sldId id="359" r:id="rId11"/>
    <p:sldId id="353" r:id="rId12"/>
    <p:sldId id="356" r:id="rId13"/>
    <p:sldId id="360" r:id="rId14"/>
    <p:sldId id="264" r:id="rId15"/>
    <p:sldId id="267" r:id="rId16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w-Yick, Heather" initials="TH" lastIdx="5" clrIdx="0">
    <p:extLst>
      <p:ext uri="{19B8F6BF-5375-455C-9EA6-DF929625EA0E}">
        <p15:presenceInfo xmlns:p15="http://schemas.microsoft.com/office/powerpoint/2012/main" userId="S-1-5-21-2099712884-1089673083-1266814744-14517" providerId="AD"/>
      </p:ext>
    </p:extLst>
  </p:cmAuthor>
  <p:cmAuthor id="2" name="Banasick, Alicia Moriah    AD - Staff" initials="BAMAS" lastIdx="8" clrIdx="1">
    <p:extLst>
      <p:ext uri="{19B8F6BF-5375-455C-9EA6-DF929625EA0E}">
        <p15:presenceInfo xmlns:p15="http://schemas.microsoft.com/office/powerpoint/2012/main" userId="S::BanasickA@issaquah.wednet.edu::3ec4b093-f310-47be-941d-262b744613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82"/>
    <a:srgbClr val="EA8371"/>
    <a:srgbClr val="0FA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5" autoAdjust="0"/>
    <p:restoredTop sz="96727" autoAdjust="0"/>
  </p:normalViewPr>
  <p:slideViewPr>
    <p:cSldViewPr snapToGrid="0">
      <p:cViewPr varScale="1">
        <p:scale>
          <a:sx n="114" d="100"/>
          <a:sy n="114" d="100"/>
        </p:scale>
        <p:origin x="30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ource\datastaff\Accounting\BUDGET\FACT_MEETINGS\2024-25\Fund%20Balance%20History_1129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SOurce\datastaff\Accounting\BUDGET\BUDGET%20PARAMETERS_BOARD\2024-25\DRAFT\Enrollment%20Char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'Fund Bal Est 112323'!$A$9</c:f>
              <c:strCache>
                <c:ptCount val="1"/>
                <c:pt idx="0">
                  <c:v>Total Fund Balance</c:v>
                </c:pt>
              </c:strCache>
            </c:strRef>
          </c:tx>
          <c:spPr>
            <a:solidFill>
              <a:srgbClr val="006F82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006F8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644-4989-9D82-71B93261BCFD}"/>
              </c:ext>
            </c:extLst>
          </c:dPt>
          <c:cat>
            <c:multiLvlStrRef>
              <c:f>'Fund Bal Est 112323'!$B$7:$I$8</c:f>
              <c:multiLvlStrCache>
                <c:ptCount val="8"/>
                <c:lvl>
                  <c:pt idx="0">
                    <c:v>2016-17</c:v>
                  </c:pt>
                  <c:pt idx="1">
                    <c:v>2017-18</c:v>
                  </c:pt>
                  <c:pt idx="2">
                    <c:v>2018-19</c:v>
                  </c:pt>
                  <c:pt idx="3">
                    <c:v>2019-20</c:v>
                  </c:pt>
                  <c:pt idx="4">
                    <c:v>2020-21</c:v>
                  </c:pt>
                  <c:pt idx="5">
                    <c:v>2021-22</c:v>
                  </c:pt>
                  <c:pt idx="6">
                    <c:v>2022-23</c:v>
                  </c:pt>
                  <c:pt idx="7">
                    <c:v>2023-24</c:v>
                  </c:pt>
                </c:lvl>
                <c:lvl>
                  <c:pt idx="0">
                    <c:v>Actual</c:v>
                  </c:pt>
                  <c:pt idx="1">
                    <c:v>Actual</c:v>
                  </c:pt>
                  <c:pt idx="2">
                    <c:v>Actual</c:v>
                  </c:pt>
                  <c:pt idx="3">
                    <c:v>Actual</c:v>
                  </c:pt>
                  <c:pt idx="4">
                    <c:v>Actual</c:v>
                  </c:pt>
                  <c:pt idx="5">
                    <c:v>Actual</c:v>
                  </c:pt>
                  <c:pt idx="6">
                    <c:v>Actual</c:v>
                  </c:pt>
                  <c:pt idx="7">
                    <c:v>Estimated</c:v>
                  </c:pt>
                </c:lvl>
              </c:multiLvlStrCache>
            </c:multiLvlStrRef>
          </c:cat>
          <c:val>
            <c:numRef>
              <c:f>'Fund Bal Est 112323'!$B$9:$I$9</c:f>
              <c:numCache>
                <c:formatCode>#,##0</c:formatCode>
                <c:ptCount val="8"/>
                <c:pt idx="0">
                  <c:v>32121704</c:v>
                </c:pt>
                <c:pt idx="1">
                  <c:v>39004995</c:v>
                </c:pt>
                <c:pt idx="2">
                  <c:v>47839966</c:v>
                </c:pt>
                <c:pt idx="3">
                  <c:v>42317931</c:v>
                </c:pt>
                <c:pt idx="4">
                  <c:v>38434516</c:v>
                </c:pt>
                <c:pt idx="5">
                  <c:v>38478867</c:v>
                </c:pt>
                <c:pt idx="6">
                  <c:v>44440114</c:v>
                </c:pt>
                <c:pt idx="7">
                  <c:v>44440114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44-4989-9D82-71B93261BC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5321664"/>
        <c:axId val="555320024"/>
      </c:barChart>
      <c:lineChart>
        <c:grouping val="standard"/>
        <c:varyColors val="0"/>
        <c:ser>
          <c:idx val="1"/>
          <c:order val="1"/>
          <c:tx>
            <c:strRef>
              <c:f>'Fund Bal Est 112323'!$A$10</c:f>
              <c:strCache>
                <c:ptCount val="1"/>
                <c:pt idx="0">
                  <c:v>% of Budgeted Expenditures</c:v>
                </c:pt>
              </c:strCache>
            </c:strRef>
          </c:tx>
          <c:spPr>
            <a:ln w="28575" cap="rnd">
              <a:solidFill>
                <a:srgbClr val="EA837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9546247818499129E-2"/>
                  <c:y val="-4.4498193254763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89-44FE-9797-B8E147CBF7FE}"/>
                </c:ext>
              </c:extLst>
            </c:dLbl>
            <c:dLbl>
              <c:idx val="1"/>
              <c:layout>
                <c:manualLayout>
                  <c:x val="-2.0942408376963352E-2"/>
                  <c:y val="-2.22490966273819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0094185870745215E-2"/>
                      <c:h val="5.12928598323083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5689-44FE-9797-B8E147CBF7FE}"/>
                </c:ext>
              </c:extLst>
            </c:dLbl>
            <c:dLbl>
              <c:idx val="2"/>
              <c:layout>
                <c:manualLayout>
                  <c:x val="-2.2338568935427523E-2"/>
                  <c:y val="-2.0537627656044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689-44FE-9797-B8E147CBF7FE}"/>
                </c:ext>
              </c:extLst>
            </c:dLbl>
            <c:dLbl>
              <c:idx val="3"/>
              <c:layout>
                <c:manualLayout>
                  <c:x val="-1.6753926701570682E-2"/>
                  <c:y val="-2.7383503541393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89-44FE-9797-B8E147CBF7FE}"/>
                </c:ext>
              </c:extLst>
            </c:dLbl>
            <c:dLbl>
              <c:idx val="4"/>
              <c:layout>
                <c:manualLayout>
                  <c:x val="-1.6753926701570682E-2"/>
                  <c:y val="-3.4229379426741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89-44FE-9797-B8E147CBF7FE}"/>
                </c:ext>
              </c:extLst>
            </c:dLbl>
            <c:dLbl>
              <c:idx val="5"/>
              <c:layout>
                <c:manualLayout>
                  <c:x val="-2.2338568935427676E-2"/>
                  <c:y val="-3.42293794267414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89-44FE-9797-B8E147CBF7FE}"/>
                </c:ext>
              </c:extLst>
            </c:dLbl>
            <c:dLbl>
              <c:idx val="6"/>
              <c:layout>
                <c:manualLayout>
                  <c:x val="2.0942408376963248E-2"/>
                  <c:y val="4.1075255312089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689-44FE-9797-B8E147CBF7FE}"/>
                </c:ext>
              </c:extLst>
            </c:dLbl>
            <c:dLbl>
              <c:idx val="7"/>
              <c:layout>
                <c:manualLayout>
                  <c:x val="1.6753926701570682E-2"/>
                  <c:y val="2.7383503541393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689-44FE-9797-B8E147CBF7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'Board 032923'!$B$14:$J$15</c:f>
              <c:multiLvlStrCache>
                <c:ptCount val="9"/>
                <c:lvl>
                  <c:pt idx="0">
                    <c:v>2016-17</c:v>
                  </c:pt>
                  <c:pt idx="1">
                    <c:v>2017-18</c:v>
                  </c:pt>
                  <c:pt idx="2">
                    <c:v>2018-19</c:v>
                  </c:pt>
                  <c:pt idx="3">
                    <c:v>2019-20</c:v>
                  </c:pt>
                  <c:pt idx="4">
                    <c:v>2020-21</c:v>
                  </c:pt>
                  <c:pt idx="5">
                    <c:v>2021-22</c:v>
                  </c:pt>
                  <c:pt idx="6">
                    <c:v>2022-23</c:v>
                  </c:pt>
                  <c:pt idx="7">
                    <c:v>2022-23</c:v>
                  </c:pt>
                  <c:pt idx="8">
                    <c:v>2023-24</c:v>
                  </c:pt>
                </c:lvl>
                <c:lvl>
                  <c:pt idx="0">
                    <c:v>Actual</c:v>
                  </c:pt>
                  <c:pt idx="1">
                    <c:v>Actual</c:v>
                  </c:pt>
                  <c:pt idx="2">
                    <c:v>Actual</c:v>
                  </c:pt>
                  <c:pt idx="3">
                    <c:v>Actual</c:v>
                  </c:pt>
                  <c:pt idx="4">
                    <c:v>Actual</c:v>
                  </c:pt>
                  <c:pt idx="5">
                    <c:v>Actual</c:v>
                  </c:pt>
                  <c:pt idx="6">
                    <c:v>Budgeted</c:v>
                  </c:pt>
                  <c:pt idx="7">
                    <c:v>Estimated </c:v>
                  </c:pt>
                  <c:pt idx="8">
                    <c:v>Estimated</c:v>
                  </c:pt>
                </c:lvl>
              </c:multiLvlStrCache>
            </c:multiLvlStrRef>
          </c:cat>
          <c:val>
            <c:numRef>
              <c:f>'Fund Bal Est 112323'!$B$10:$I$10</c:f>
              <c:numCache>
                <c:formatCode>0%</c:formatCode>
                <c:ptCount val="8"/>
                <c:pt idx="0">
                  <c:v>0.14822488315046811</c:v>
                </c:pt>
                <c:pt idx="1">
                  <c:v>0.15878224420308465</c:v>
                </c:pt>
                <c:pt idx="2">
                  <c:v>0.16501872267056555</c:v>
                </c:pt>
                <c:pt idx="3">
                  <c:v>0.1377271745394939</c:v>
                </c:pt>
                <c:pt idx="4">
                  <c:v>0.12138882145243746</c:v>
                </c:pt>
                <c:pt idx="5">
                  <c:v>0.11650880061724837</c:v>
                </c:pt>
                <c:pt idx="6">
                  <c:v>0.11958793236534003</c:v>
                </c:pt>
                <c:pt idx="7">
                  <c:v>0.11482624448889055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644-4989-9D82-71B93261BC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2865024"/>
        <c:axId val="182864696"/>
      </c:lineChart>
      <c:catAx>
        <c:axId val="55532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320024"/>
        <c:crosses val="autoZero"/>
        <c:auto val="1"/>
        <c:lblAlgn val="ctr"/>
        <c:lblOffset val="100"/>
        <c:noMultiLvlLbl val="0"/>
      </c:catAx>
      <c:valAx>
        <c:axId val="555320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321664"/>
        <c:crosses val="autoZero"/>
        <c:crossBetween val="between"/>
      </c:valAx>
      <c:valAx>
        <c:axId val="182864696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2865024"/>
        <c:crosses val="max"/>
        <c:crossBetween val="between"/>
      </c:valAx>
      <c:catAx>
        <c:axId val="1828650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28646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0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5 Year Historical and Current Year</a:t>
            </a:r>
            <a:endParaRPr lang="en-US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'Enrollment 10 YR Trend'!$A$3</c:f>
              <c:strCache>
                <c:ptCount val="1"/>
                <c:pt idx="0">
                  <c:v>SEPTEMBER</c:v>
                </c:pt>
              </c:strCache>
            </c:strRef>
          </c:tx>
          <c:spPr>
            <a:solidFill>
              <a:srgbClr val="2A7F88"/>
            </a:solidFill>
            <a:ln>
              <a:noFill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2A7F88">
                  <a:alpha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14F-4530-B02B-DA1B0F02178C}"/>
              </c:ext>
            </c:extLst>
          </c:dPt>
          <c:dLbls>
            <c:dLbl>
              <c:idx val="5"/>
              <c:tx>
                <c:rich>
                  <a:bodyPr/>
                  <a:lstStyle/>
                  <a:p>
                    <a:fld id="{C0E0B769-76B7-4686-9A94-1275BD801045}" type="VALUE">
                      <a:rPr lang="en-US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14F-4530-B02B-DA1B0F021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'Enrollment 10 YR Trend'!$D$2:$M$2</c:f>
              <c:strCache>
                <c:ptCount val="6"/>
                <c:pt idx="0">
                  <c:v>2018-19</c:v>
                </c:pt>
                <c:pt idx="1">
                  <c:v>2019-20</c:v>
                </c:pt>
                <c:pt idx="2">
                  <c:v>2020-21</c:v>
                </c:pt>
                <c:pt idx="3">
                  <c:v>2021-22</c:v>
                </c:pt>
                <c:pt idx="4">
                  <c:v>2022-23</c:v>
                </c:pt>
                <c:pt idx="5">
                  <c:v>2023-24</c:v>
                </c:pt>
              </c:strCache>
            </c:strRef>
          </c:cat>
          <c:val>
            <c:numRef>
              <c:f>'Enrollment 10 YR Trend'!$D$3:$M$3</c:f>
              <c:numCache>
                <c:formatCode>#,##0</c:formatCode>
                <c:ptCount val="6"/>
                <c:pt idx="0">
                  <c:v>19964.099999999999</c:v>
                </c:pt>
                <c:pt idx="1">
                  <c:v>20241.084285714285</c:v>
                </c:pt>
                <c:pt idx="2">
                  <c:v>19033.606</c:v>
                </c:pt>
                <c:pt idx="3">
                  <c:v>18610.207999999999</c:v>
                </c:pt>
                <c:pt idx="4">
                  <c:v>18628.511000000002</c:v>
                </c:pt>
                <c:pt idx="5">
                  <c:v>18413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4F-4530-B02B-DA1B0F02178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7694720"/>
        <c:axId val="307695048"/>
      </c:barChart>
      <c:catAx>
        <c:axId val="307694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7695048"/>
        <c:crosses val="autoZero"/>
        <c:auto val="1"/>
        <c:lblAlgn val="ctr"/>
        <c:lblOffset val="100"/>
        <c:noMultiLvlLbl val="0"/>
      </c:catAx>
      <c:valAx>
        <c:axId val="307695048"/>
        <c:scaling>
          <c:orientation val="minMax"/>
          <c:min val="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7694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2A5367BD-EDDB-497A-943C-C732942C59C2}" type="datetimeFigureOut">
              <a:rPr lang="en-US" smtClean="0"/>
              <a:t>12/1/2023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C46F2CD5-51BA-4162-86A9-1DE1AB59F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65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BC85F-1700-4A27-89BE-5F819B92EBF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38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3BC85F-1700-4A27-89BE-5F819B92EBF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43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A9F4F-B120-4308-B522-374113B94A9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65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6A9F4F-B120-4308-B522-374113B94A9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31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98298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98298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1797-4F6F-411C-B49E-F6747A216155}" type="datetime1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EC-B17E-4D69-86E8-8DA9D2CADE8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B856BCC-B3DC-4403-9478-3984A62C1C3A}"/>
              </a:ext>
            </a:extLst>
          </p:cNvPr>
          <p:cNvGrpSpPr/>
          <p:nvPr userDrawn="1"/>
        </p:nvGrpSpPr>
        <p:grpSpPr>
          <a:xfrm>
            <a:off x="11245516" y="-72188"/>
            <a:ext cx="1110915" cy="7002378"/>
            <a:chOff x="11245516" y="-72188"/>
            <a:chExt cx="1110915" cy="700237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B5DD12C-B297-4CF8-AF3A-747B676E2C1E}"/>
                </a:ext>
              </a:extLst>
            </p:cNvPr>
            <p:cNvSpPr/>
            <p:nvPr/>
          </p:nvSpPr>
          <p:spPr>
            <a:xfrm>
              <a:off x="11245516" y="-72188"/>
              <a:ext cx="1002631" cy="7002378"/>
            </a:xfrm>
            <a:prstGeom prst="rect">
              <a:avLst/>
            </a:prstGeom>
            <a:solidFill>
              <a:srgbClr val="EA8371"/>
            </a:solidFill>
            <a:ln>
              <a:solidFill>
                <a:srgbClr val="EA83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0A77DB6-66EB-4270-BCB9-9187F61D940A}"/>
                </a:ext>
              </a:extLst>
            </p:cNvPr>
            <p:cNvSpPr/>
            <p:nvPr/>
          </p:nvSpPr>
          <p:spPr>
            <a:xfrm>
              <a:off x="11353800" y="-72188"/>
              <a:ext cx="1002631" cy="7002378"/>
            </a:xfrm>
            <a:prstGeom prst="rect">
              <a:avLst/>
            </a:prstGeom>
            <a:solidFill>
              <a:srgbClr val="006F82"/>
            </a:solidFill>
            <a:ln>
              <a:solidFill>
                <a:srgbClr val="006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5FEBB14A-A57D-4330-B014-ABD57907C42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50" y="5860259"/>
            <a:ext cx="2133608" cy="60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41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246BF-7D71-4EE3-A4B9-DD3C480884C9}" type="datetime1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EC-B17E-4D69-86E8-8DA9D2CADE8B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29355"/>
            <a:ext cx="4686134" cy="1329690"/>
          </a:xfrm>
          <a:prstGeom prst="rect">
            <a:avLst/>
          </a:prstGeom>
        </p:spPr>
      </p:pic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3100250"/>
            <a:ext cx="10141721" cy="2768737"/>
          </a:xfrm>
        </p:spPr>
        <p:txBody>
          <a:bodyPr/>
          <a:lstStyle>
            <a:lvl1pPr marL="0" indent="0">
              <a:buNone/>
              <a:defRPr sz="16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Closing slide and notes</a:t>
            </a:r>
          </a:p>
        </p:txBody>
      </p:sp>
    </p:spTree>
    <p:extLst>
      <p:ext uri="{BB962C8B-B14F-4D97-AF65-F5344CB8AC3E}">
        <p14:creationId xmlns:p14="http://schemas.microsoft.com/office/powerpoint/2010/main" val="3733435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0731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073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CC48-D9A0-4CA0-95E0-11D4B534AB2F}" type="datetime1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EC-B17E-4D69-86E8-8DA9D2CADE8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B856BCC-B3DC-4403-9478-3984A62C1C3A}"/>
              </a:ext>
            </a:extLst>
          </p:cNvPr>
          <p:cNvGrpSpPr/>
          <p:nvPr userDrawn="1"/>
        </p:nvGrpSpPr>
        <p:grpSpPr>
          <a:xfrm>
            <a:off x="11245516" y="-72188"/>
            <a:ext cx="1110915" cy="7002378"/>
            <a:chOff x="11245516" y="-72188"/>
            <a:chExt cx="1110915" cy="700237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B5DD12C-B297-4CF8-AF3A-747B676E2C1E}"/>
                </a:ext>
              </a:extLst>
            </p:cNvPr>
            <p:cNvSpPr/>
            <p:nvPr/>
          </p:nvSpPr>
          <p:spPr>
            <a:xfrm>
              <a:off x="11245516" y="-72188"/>
              <a:ext cx="1002631" cy="7002378"/>
            </a:xfrm>
            <a:prstGeom prst="rect">
              <a:avLst/>
            </a:prstGeom>
            <a:solidFill>
              <a:srgbClr val="EA8371"/>
            </a:solidFill>
            <a:ln>
              <a:solidFill>
                <a:srgbClr val="EA83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0A77DB6-66EB-4270-BCB9-9187F61D940A}"/>
                </a:ext>
              </a:extLst>
            </p:cNvPr>
            <p:cNvSpPr/>
            <p:nvPr/>
          </p:nvSpPr>
          <p:spPr>
            <a:xfrm>
              <a:off x="11353800" y="-72188"/>
              <a:ext cx="1002631" cy="7002378"/>
            </a:xfrm>
            <a:prstGeom prst="rect">
              <a:avLst/>
            </a:prstGeom>
            <a:solidFill>
              <a:srgbClr val="006F82"/>
            </a:solidFill>
            <a:ln>
              <a:solidFill>
                <a:srgbClr val="006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66F1EBAA-A66C-4B1F-B1EC-F64EE235AE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50" y="5860259"/>
            <a:ext cx="2133608" cy="60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21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413666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41366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C1DE-A1AC-4AB6-87C2-CC4ED8EB79E5}" type="datetime1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EC-B17E-4D69-86E8-8DA9D2CADE8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B856BCC-B3DC-4403-9478-3984A62C1C3A}"/>
              </a:ext>
            </a:extLst>
          </p:cNvPr>
          <p:cNvGrpSpPr/>
          <p:nvPr userDrawn="1"/>
        </p:nvGrpSpPr>
        <p:grpSpPr>
          <a:xfrm>
            <a:off x="11245516" y="-72188"/>
            <a:ext cx="1110915" cy="7002378"/>
            <a:chOff x="11245516" y="-72188"/>
            <a:chExt cx="1110915" cy="700237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B5DD12C-B297-4CF8-AF3A-747B676E2C1E}"/>
                </a:ext>
              </a:extLst>
            </p:cNvPr>
            <p:cNvSpPr/>
            <p:nvPr/>
          </p:nvSpPr>
          <p:spPr>
            <a:xfrm>
              <a:off x="11245516" y="-72188"/>
              <a:ext cx="1002631" cy="7002378"/>
            </a:xfrm>
            <a:prstGeom prst="rect">
              <a:avLst/>
            </a:prstGeom>
            <a:solidFill>
              <a:srgbClr val="EA8371"/>
            </a:solidFill>
            <a:ln>
              <a:solidFill>
                <a:srgbClr val="EA83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0A77DB6-66EB-4270-BCB9-9187F61D940A}"/>
                </a:ext>
              </a:extLst>
            </p:cNvPr>
            <p:cNvSpPr/>
            <p:nvPr/>
          </p:nvSpPr>
          <p:spPr>
            <a:xfrm>
              <a:off x="11353800" y="-72188"/>
              <a:ext cx="1002631" cy="7002378"/>
            </a:xfrm>
            <a:prstGeom prst="rect">
              <a:avLst/>
            </a:prstGeom>
            <a:solidFill>
              <a:srgbClr val="006F82"/>
            </a:solidFill>
            <a:ln>
              <a:solidFill>
                <a:srgbClr val="006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20E316DC-6114-4D6B-A0F4-E7A7D7ABE0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50" y="5860259"/>
            <a:ext cx="2133608" cy="60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963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0731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0733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0733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BD9F-BA88-4F85-87BD-3F8D79C17137}" type="datetime1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EC-B17E-4D69-86E8-8DA9D2CADE8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B856BCC-B3DC-4403-9478-3984A62C1C3A}"/>
              </a:ext>
            </a:extLst>
          </p:cNvPr>
          <p:cNvGrpSpPr/>
          <p:nvPr userDrawn="1"/>
        </p:nvGrpSpPr>
        <p:grpSpPr>
          <a:xfrm>
            <a:off x="11245516" y="-72188"/>
            <a:ext cx="1110915" cy="7002378"/>
            <a:chOff x="11245516" y="-72188"/>
            <a:chExt cx="1110915" cy="700237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B5DD12C-B297-4CF8-AF3A-747B676E2C1E}"/>
                </a:ext>
              </a:extLst>
            </p:cNvPr>
            <p:cNvSpPr/>
            <p:nvPr/>
          </p:nvSpPr>
          <p:spPr>
            <a:xfrm>
              <a:off x="11245516" y="-72188"/>
              <a:ext cx="1002631" cy="7002378"/>
            </a:xfrm>
            <a:prstGeom prst="rect">
              <a:avLst/>
            </a:prstGeom>
            <a:solidFill>
              <a:srgbClr val="EA8371"/>
            </a:solidFill>
            <a:ln>
              <a:solidFill>
                <a:srgbClr val="EA83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0A77DB6-66EB-4270-BCB9-9187F61D940A}"/>
                </a:ext>
              </a:extLst>
            </p:cNvPr>
            <p:cNvSpPr/>
            <p:nvPr/>
          </p:nvSpPr>
          <p:spPr>
            <a:xfrm>
              <a:off x="11353800" y="-72188"/>
              <a:ext cx="1002631" cy="7002378"/>
            </a:xfrm>
            <a:prstGeom prst="rect">
              <a:avLst/>
            </a:prstGeom>
            <a:solidFill>
              <a:srgbClr val="006F82"/>
            </a:solidFill>
            <a:ln>
              <a:solidFill>
                <a:srgbClr val="006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4FE358AA-EE48-4058-A528-B48F5F0088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50" y="5860259"/>
            <a:ext cx="2133608" cy="60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19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40572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04845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04845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073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073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4AC0-EBCE-477F-AA25-4C104B83B36F}" type="datetime1">
              <a:rPr lang="en-US" smtClean="0"/>
              <a:t>12/1/2023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EC-B17E-4D69-86E8-8DA9D2CADE8B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B856BCC-B3DC-4403-9478-3984A62C1C3A}"/>
              </a:ext>
            </a:extLst>
          </p:cNvPr>
          <p:cNvGrpSpPr/>
          <p:nvPr userDrawn="1"/>
        </p:nvGrpSpPr>
        <p:grpSpPr>
          <a:xfrm>
            <a:off x="11245516" y="-72188"/>
            <a:ext cx="1110915" cy="7002378"/>
            <a:chOff x="11245516" y="-72188"/>
            <a:chExt cx="1110915" cy="700237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B5DD12C-B297-4CF8-AF3A-747B676E2C1E}"/>
                </a:ext>
              </a:extLst>
            </p:cNvPr>
            <p:cNvSpPr/>
            <p:nvPr/>
          </p:nvSpPr>
          <p:spPr>
            <a:xfrm>
              <a:off x="11245516" y="-72188"/>
              <a:ext cx="1002631" cy="7002378"/>
            </a:xfrm>
            <a:prstGeom prst="rect">
              <a:avLst/>
            </a:prstGeom>
            <a:solidFill>
              <a:srgbClr val="EA8371"/>
            </a:solidFill>
            <a:ln>
              <a:solidFill>
                <a:srgbClr val="EA83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0A77DB6-66EB-4270-BCB9-9187F61D940A}"/>
                </a:ext>
              </a:extLst>
            </p:cNvPr>
            <p:cNvSpPr/>
            <p:nvPr/>
          </p:nvSpPr>
          <p:spPr>
            <a:xfrm>
              <a:off x="11353800" y="-72188"/>
              <a:ext cx="1002631" cy="7002378"/>
            </a:xfrm>
            <a:prstGeom prst="rect">
              <a:avLst/>
            </a:prstGeom>
            <a:solidFill>
              <a:srgbClr val="006F82"/>
            </a:solidFill>
            <a:ln>
              <a:solidFill>
                <a:srgbClr val="006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889CB656-A156-49A5-92C1-1FFA661C27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50" y="5860259"/>
            <a:ext cx="2133608" cy="60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692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0731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F07D9-5321-40D9-8AC3-B576C0D84816}" type="datetime1">
              <a:rPr lang="en-US" smtClean="0"/>
              <a:t>12/1/2023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EC-B17E-4D69-86E8-8DA9D2CADE8B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B856BCC-B3DC-4403-9478-3984A62C1C3A}"/>
              </a:ext>
            </a:extLst>
          </p:cNvPr>
          <p:cNvGrpSpPr/>
          <p:nvPr userDrawn="1"/>
        </p:nvGrpSpPr>
        <p:grpSpPr>
          <a:xfrm>
            <a:off x="11245516" y="-72188"/>
            <a:ext cx="1110915" cy="7002378"/>
            <a:chOff x="11245516" y="-72188"/>
            <a:chExt cx="1110915" cy="700237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B5DD12C-B297-4CF8-AF3A-747B676E2C1E}"/>
                </a:ext>
              </a:extLst>
            </p:cNvPr>
            <p:cNvSpPr/>
            <p:nvPr/>
          </p:nvSpPr>
          <p:spPr>
            <a:xfrm>
              <a:off x="11245516" y="-72188"/>
              <a:ext cx="1002631" cy="7002378"/>
            </a:xfrm>
            <a:prstGeom prst="rect">
              <a:avLst/>
            </a:prstGeom>
            <a:solidFill>
              <a:srgbClr val="EA8371"/>
            </a:solidFill>
            <a:ln>
              <a:solidFill>
                <a:srgbClr val="EA83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0A77DB6-66EB-4270-BCB9-9187F61D940A}"/>
                </a:ext>
              </a:extLst>
            </p:cNvPr>
            <p:cNvSpPr/>
            <p:nvPr/>
          </p:nvSpPr>
          <p:spPr>
            <a:xfrm>
              <a:off x="11353800" y="-72188"/>
              <a:ext cx="1002631" cy="7002378"/>
            </a:xfrm>
            <a:prstGeom prst="rect">
              <a:avLst/>
            </a:prstGeom>
            <a:solidFill>
              <a:srgbClr val="006F82"/>
            </a:solidFill>
            <a:ln>
              <a:solidFill>
                <a:srgbClr val="006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99F79663-7CDD-4FE5-AC26-3978F54968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50" y="5860259"/>
            <a:ext cx="2133608" cy="60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23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E3D79-DB2C-481F-83DD-3BAC0842BE51}" type="datetime1">
              <a:rPr lang="en-US" smtClean="0"/>
              <a:t>12/1/2023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EC-B17E-4D69-86E8-8DA9D2CADE8B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B856BCC-B3DC-4403-9478-3984A62C1C3A}"/>
              </a:ext>
            </a:extLst>
          </p:cNvPr>
          <p:cNvGrpSpPr/>
          <p:nvPr userDrawn="1"/>
        </p:nvGrpSpPr>
        <p:grpSpPr>
          <a:xfrm>
            <a:off x="11245516" y="-72188"/>
            <a:ext cx="1110915" cy="7002378"/>
            <a:chOff x="11245516" y="-72188"/>
            <a:chExt cx="1110915" cy="700237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B5DD12C-B297-4CF8-AF3A-747B676E2C1E}"/>
                </a:ext>
              </a:extLst>
            </p:cNvPr>
            <p:cNvSpPr/>
            <p:nvPr/>
          </p:nvSpPr>
          <p:spPr>
            <a:xfrm>
              <a:off x="11245516" y="-72188"/>
              <a:ext cx="1002631" cy="7002378"/>
            </a:xfrm>
            <a:prstGeom prst="rect">
              <a:avLst/>
            </a:prstGeom>
            <a:solidFill>
              <a:srgbClr val="EA8371"/>
            </a:solidFill>
            <a:ln>
              <a:solidFill>
                <a:srgbClr val="EA83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0A77DB6-66EB-4270-BCB9-9187F61D940A}"/>
                </a:ext>
              </a:extLst>
            </p:cNvPr>
            <p:cNvSpPr/>
            <p:nvPr/>
          </p:nvSpPr>
          <p:spPr>
            <a:xfrm>
              <a:off x="11353800" y="-72188"/>
              <a:ext cx="1002631" cy="7002378"/>
            </a:xfrm>
            <a:prstGeom prst="rect">
              <a:avLst/>
            </a:prstGeom>
            <a:solidFill>
              <a:srgbClr val="006F82"/>
            </a:solidFill>
            <a:ln>
              <a:solidFill>
                <a:srgbClr val="006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ED526565-0616-4343-A594-8EBC70C144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50" y="5860259"/>
            <a:ext cx="2133608" cy="60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138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06232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620F1-EE62-4B4A-8375-51FB4792CE4C}" type="datetime1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EC-B17E-4D69-86E8-8DA9D2CADE8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B856BCC-B3DC-4403-9478-3984A62C1C3A}"/>
              </a:ext>
            </a:extLst>
          </p:cNvPr>
          <p:cNvGrpSpPr/>
          <p:nvPr userDrawn="1"/>
        </p:nvGrpSpPr>
        <p:grpSpPr>
          <a:xfrm>
            <a:off x="11245516" y="-72188"/>
            <a:ext cx="1110915" cy="7002378"/>
            <a:chOff x="11245516" y="-72188"/>
            <a:chExt cx="1110915" cy="700237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B5DD12C-B297-4CF8-AF3A-747B676E2C1E}"/>
                </a:ext>
              </a:extLst>
            </p:cNvPr>
            <p:cNvSpPr/>
            <p:nvPr/>
          </p:nvSpPr>
          <p:spPr>
            <a:xfrm>
              <a:off x="11245516" y="-72188"/>
              <a:ext cx="1002631" cy="7002378"/>
            </a:xfrm>
            <a:prstGeom prst="rect">
              <a:avLst/>
            </a:prstGeom>
            <a:solidFill>
              <a:srgbClr val="EA8371"/>
            </a:solidFill>
            <a:ln>
              <a:solidFill>
                <a:srgbClr val="EA83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0A77DB6-66EB-4270-BCB9-9187F61D940A}"/>
                </a:ext>
              </a:extLst>
            </p:cNvPr>
            <p:cNvSpPr/>
            <p:nvPr/>
          </p:nvSpPr>
          <p:spPr>
            <a:xfrm>
              <a:off x="11353800" y="-72188"/>
              <a:ext cx="1002631" cy="7002378"/>
            </a:xfrm>
            <a:prstGeom prst="rect">
              <a:avLst/>
            </a:prstGeom>
            <a:solidFill>
              <a:srgbClr val="006F82"/>
            </a:solidFill>
            <a:ln>
              <a:solidFill>
                <a:srgbClr val="006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6259AB3C-1F48-4D12-A14F-7437FE94F9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50" y="5860259"/>
            <a:ext cx="2133608" cy="60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751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062328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9BBE-48E4-454A-8EA8-93F5B2AEF82D}" type="datetime1">
              <a:rPr lang="en-US" smtClean="0"/>
              <a:t>12/1/2023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20AEC-B17E-4D69-86E8-8DA9D2CADE8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B856BCC-B3DC-4403-9478-3984A62C1C3A}"/>
              </a:ext>
            </a:extLst>
          </p:cNvPr>
          <p:cNvGrpSpPr/>
          <p:nvPr userDrawn="1"/>
        </p:nvGrpSpPr>
        <p:grpSpPr>
          <a:xfrm>
            <a:off x="11245516" y="-72188"/>
            <a:ext cx="1110915" cy="7002378"/>
            <a:chOff x="11245516" y="-72188"/>
            <a:chExt cx="1110915" cy="700237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B5DD12C-B297-4CF8-AF3A-747B676E2C1E}"/>
                </a:ext>
              </a:extLst>
            </p:cNvPr>
            <p:cNvSpPr/>
            <p:nvPr/>
          </p:nvSpPr>
          <p:spPr>
            <a:xfrm>
              <a:off x="11245516" y="-72188"/>
              <a:ext cx="1002631" cy="7002378"/>
            </a:xfrm>
            <a:prstGeom prst="rect">
              <a:avLst/>
            </a:prstGeom>
            <a:solidFill>
              <a:srgbClr val="EA8371"/>
            </a:solidFill>
            <a:ln>
              <a:solidFill>
                <a:srgbClr val="EA83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0A77DB6-66EB-4270-BCB9-9187F61D940A}"/>
                </a:ext>
              </a:extLst>
            </p:cNvPr>
            <p:cNvSpPr/>
            <p:nvPr/>
          </p:nvSpPr>
          <p:spPr>
            <a:xfrm>
              <a:off x="11353800" y="-72188"/>
              <a:ext cx="1002631" cy="7002378"/>
            </a:xfrm>
            <a:prstGeom prst="rect">
              <a:avLst/>
            </a:prstGeom>
            <a:solidFill>
              <a:srgbClr val="006F82"/>
            </a:solidFill>
            <a:ln>
              <a:solidFill>
                <a:srgbClr val="006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7F870C31-CC1F-4035-B4DD-FD6E5D1EE1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50" y="5860259"/>
            <a:ext cx="2133608" cy="60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96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073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40731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209A0-90CF-434F-8CF4-D5D1853EB194}" type="datetime1">
              <a:rPr lang="en-US" smtClean="0"/>
              <a:t>12/1/2023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20AEC-B17E-4D69-86E8-8DA9D2CADE8B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B856BCC-B3DC-4403-9478-3984A62C1C3A}"/>
              </a:ext>
            </a:extLst>
          </p:cNvPr>
          <p:cNvGrpSpPr/>
          <p:nvPr userDrawn="1"/>
        </p:nvGrpSpPr>
        <p:grpSpPr>
          <a:xfrm>
            <a:off x="11245516" y="-72188"/>
            <a:ext cx="1110915" cy="7002378"/>
            <a:chOff x="11245516" y="-72188"/>
            <a:chExt cx="1110915" cy="700237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B5DD12C-B297-4CF8-AF3A-747B676E2C1E}"/>
                </a:ext>
              </a:extLst>
            </p:cNvPr>
            <p:cNvSpPr/>
            <p:nvPr/>
          </p:nvSpPr>
          <p:spPr>
            <a:xfrm>
              <a:off x="11245516" y="-72188"/>
              <a:ext cx="1002631" cy="7002378"/>
            </a:xfrm>
            <a:prstGeom prst="rect">
              <a:avLst/>
            </a:prstGeom>
            <a:solidFill>
              <a:srgbClr val="EA8371"/>
            </a:solidFill>
            <a:ln>
              <a:solidFill>
                <a:srgbClr val="EA83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0A77DB6-66EB-4270-BCB9-9187F61D940A}"/>
                </a:ext>
              </a:extLst>
            </p:cNvPr>
            <p:cNvSpPr/>
            <p:nvPr/>
          </p:nvSpPr>
          <p:spPr>
            <a:xfrm>
              <a:off x="11353800" y="-72188"/>
              <a:ext cx="1002631" cy="7002378"/>
            </a:xfrm>
            <a:prstGeom prst="rect">
              <a:avLst/>
            </a:prstGeom>
            <a:solidFill>
              <a:srgbClr val="006F82"/>
            </a:solidFill>
            <a:ln>
              <a:solidFill>
                <a:srgbClr val="006F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A9E59FFC-045F-4B79-99BC-B46465C90532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3150" y="5860259"/>
            <a:ext cx="2133608" cy="60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54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1100" y="1552575"/>
            <a:ext cx="9829800" cy="1670050"/>
          </a:xfrm>
        </p:spPr>
        <p:txBody>
          <a:bodyPr>
            <a:normAutofit/>
          </a:bodyPr>
          <a:lstStyle/>
          <a:p>
            <a:r>
              <a:rPr lang="en-US" sz="5400"/>
              <a:t>2024 - 2025</a:t>
            </a:r>
            <a:br>
              <a:rPr lang="en-US" sz="5400" dirty="0"/>
            </a:br>
            <a:r>
              <a:rPr lang="en-US" sz="5400" dirty="0"/>
              <a:t>Budget Development Guidelines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1100" y="3635376"/>
            <a:ext cx="9829800" cy="2060574"/>
          </a:xfrm>
        </p:spPr>
        <p:txBody>
          <a:bodyPr>
            <a:normAutofit/>
          </a:bodyPr>
          <a:lstStyle/>
          <a:p>
            <a:r>
              <a:rPr lang="en-US" sz="3600" dirty="0"/>
              <a:t>December 6, 2023</a:t>
            </a:r>
          </a:p>
          <a:p>
            <a:endParaRPr lang="en-US" sz="3600" dirty="0"/>
          </a:p>
          <a:p>
            <a:r>
              <a:rPr lang="en-US" sz="2000" dirty="0"/>
              <a:t>Martin Turney, Chief of Finance and Operations</a:t>
            </a:r>
          </a:p>
          <a:p>
            <a:r>
              <a:rPr lang="en-US" sz="2000" dirty="0"/>
              <a:t>Moriah Banasick, Executive Director of Finance and Budget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D334B4-2F7D-40CE-8D04-1AB5708ED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7987" y="6398295"/>
            <a:ext cx="2743200" cy="365125"/>
          </a:xfrm>
        </p:spPr>
        <p:txBody>
          <a:bodyPr/>
          <a:lstStyle/>
          <a:p>
            <a:fld id="{27420AEC-B17E-4D69-86E8-8DA9D2CADE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18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D8A48-0393-431D-A17C-CADCFD2A4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407316" cy="1325563"/>
          </a:xfrm>
        </p:spPr>
        <p:txBody>
          <a:bodyPr>
            <a:normAutofit/>
          </a:bodyPr>
          <a:lstStyle/>
          <a:p>
            <a:r>
              <a:rPr lang="en-US" b="1" dirty="0"/>
              <a:t>2024-25 Critical Steps &amp; Target Dates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E1DD83F-0D99-4E55-AAF2-962C9906AD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962095"/>
              </p:ext>
            </p:extLst>
          </p:nvPr>
        </p:nvGraphicFramePr>
        <p:xfrm>
          <a:off x="1264321" y="1690688"/>
          <a:ext cx="8005514" cy="3708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873000">
                  <a:extLst>
                    <a:ext uri="{9D8B030D-6E8A-4147-A177-3AD203B41FA5}">
                      <a16:colId xmlns:a16="http://schemas.microsoft.com/office/drawing/2014/main" val="1826132981"/>
                    </a:ext>
                  </a:extLst>
                </a:gridCol>
                <a:gridCol w="1132514">
                  <a:extLst>
                    <a:ext uri="{9D8B030D-6E8A-4147-A177-3AD203B41FA5}">
                      <a16:colId xmlns:a16="http://schemas.microsoft.com/office/drawing/2014/main" val="33418554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Board of Director’s Budget Development Guidelines Input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Dec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0238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Financial Advisory Core Team Meetings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Dec – Aug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773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Board of Director’s Budget Development Guidelines Adoption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Jan 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782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Board of Directors’ Meetings and Retreat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Jan – Apr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3743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Budget Process with Updates on District Website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Feb – Aug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3435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Legislature Regular Session Ends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Mar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766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Superintendent’s Budget Review and Program Changes Announced, as needed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By Apr 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257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District Budget and Budget Guide Completed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Jun – Jul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417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Hearing – Proposed 2024-25 Budget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Aug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56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Budget Adoption</a:t>
                      </a:r>
                      <a:endParaRPr lang="en-US" sz="16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>
                          <a:solidFill>
                            <a:sysClr val="windowText" lastClr="000000"/>
                          </a:solidFill>
                        </a:rPr>
                        <a:t>Aug 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F82">
                        <a:alpha val="1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93327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11C1E7-4FE0-4600-8E08-9EEA18AE6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5099" y="6356350"/>
            <a:ext cx="2743200" cy="365125"/>
          </a:xfrm>
        </p:spPr>
        <p:txBody>
          <a:bodyPr/>
          <a:lstStyle/>
          <a:p>
            <a:fld id="{27420AEC-B17E-4D69-86E8-8DA9D2CADE8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138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95EDD-8C47-4921-97BA-7D6D24CDE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407316" cy="1325563"/>
          </a:xfrm>
        </p:spPr>
        <p:txBody>
          <a:bodyPr>
            <a:normAutofit/>
          </a:bodyPr>
          <a:lstStyle/>
          <a:p>
            <a:r>
              <a:rPr lang="en-US" b="1" dirty="0"/>
              <a:t>Budget Development Guidelines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EA97A65-EDD1-4B85-8D20-B8C4333FD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6526" y="2238374"/>
            <a:ext cx="9110663" cy="325755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Initial draft created for input and future adoption.</a:t>
            </a:r>
          </a:p>
          <a:p>
            <a:endParaRPr lang="en-US" dirty="0"/>
          </a:p>
          <a:p>
            <a:r>
              <a:rPr lang="en-US" dirty="0"/>
              <a:t>Board feedback will be incorporated into final draft for anticipated adoption on January 11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Draft Critical Steps and Target Dates also provided for feedback.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D0695B0-649C-4E78-85C1-032B74202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18321" y="6356350"/>
            <a:ext cx="2743200" cy="365125"/>
          </a:xfrm>
        </p:spPr>
        <p:txBody>
          <a:bodyPr/>
          <a:lstStyle/>
          <a:p>
            <a:fld id="{27420AEC-B17E-4D69-86E8-8DA9D2CADE8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54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Discussion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3FFB26-5B92-4137-ACEE-E8A20FB9C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93154" y="6356350"/>
            <a:ext cx="2743200" cy="365125"/>
          </a:xfrm>
        </p:spPr>
        <p:txBody>
          <a:bodyPr/>
          <a:lstStyle/>
          <a:p>
            <a:fld id="{27420AEC-B17E-4D69-86E8-8DA9D2CADE8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44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0FB23-DF8D-4C05-AAF2-19EA63C68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E4EF7-E595-4EAE-B38C-83F8AF403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981199"/>
            <a:ext cx="9115425" cy="3245142"/>
          </a:xfrm>
        </p:spPr>
        <p:txBody>
          <a:bodyPr>
            <a:normAutofit/>
          </a:bodyPr>
          <a:lstStyle/>
          <a:p>
            <a:r>
              <a:rPr lang="en-US" dirty="0"/>
              <a:t>Provide overview of 2022-23 year end actuals.</a:t>
            </a:r>
            <a:br>
              <a:rPr lang="en-US" dirty="0"/>
            </a:br>
            <a:r>
              <a:rPr lang="en-US" dirty="0"/>
              <a:t> </a:t>
            </a:r>
          </a:p>
          <a:p>
            <a:r>
              <a:rPr lang="en-US" dirty="0"/>
              <a:t>Share context for last year budget climate and preview approach for 2024-25.</a:t>
            </a:r>
            <a:br>
              <a:rPr lang="en-US" dirty="0"/>
            </a:br>
            <a:endParaRPr lang="en-US" dirty="0"/>
          </a:p>
          <a:p>
            <a:r>
              <a:rPr lang="en-US" dirty="0"/>
              <a:t>Gather Board feedback for updates to the Budget Development Guidelines for the 2024-25 budget.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15D7AF-300D-4A98-96F6-4FA97E31D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3488" y="6356350"/>
            <a:ext cx="2743200" cy="365125"/>
          </a:xfrm>
        </p:spPr>
        <p:txBody>
          <a:bodyPr/>
          <a:lstStyle/>
          <a:p>
            <a:fld id="{27420AEC-B17E-4D69-86E8-8DA9D2CADE8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663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20CF6-EFF0-4DD3-82AA-5BF85955B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150" y="365125"/>
            <a:ext cx="10426366" cy="1325563"/>
          </a:xfrm>
        </p:spPr>
        <p:txBody>
          <a:bodyPr/>
          <a:lstStyle/>
          <a:p>
            <a:r>
              <a:rPr lang="en-US" b="1" dirty="0"/>
              <a:t>Fund Balance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959FDA-2EBB-4E43-B9A7-A0C1AF6C0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9294" y="1946867"/>
            <a:ext cx="9254702" cy="440948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200" b="1" dirty="0"/>
              <a:t>Projected 2022-23 Ending Fund Balance: 			$36.5M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i="1" dirty="0"/>
              <a:t>As of last budget development update</a:t>
            </a:r>
            <a:br>
              <a:rPr lang="en-US" sz="2200" dirty="0"/>
            </a:br>
            <a:br>
              <a:rPr lang="en-US" sz="1900" dirty="0"/>
            </a:br>
            <a:br>
              <a:rPr lang="en-US" sz="1900" dirty="0"/>
            </a:br>
            <a:r>
              <a:rPr lang="en-US" sz="2200" b="1" dirty="0"/>
              <a:t>Actual 2022-23 Ending Fund Balance:				$44.4M</a:t>
            </a:r>
            <a:br>
              <a:rPr lang="en-US" sz="2200" dirty="0"/>
            </a:br>
            <a:endParaRPr lang="en-US" sz="2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200" dirty="0"/>
              <a:t>	Factors contributing to fund balance above projection</a:t>
            </a:r>
          </a:p>
          <a:p>
            <a:pPr lvl="3">
              <a:buFont typeface="Symbol" panose="05050102010706020507" pitchFamily="18" charset="2"/>
              <a:buChar char="-"/>
            </a:pPr>
            <a:r>
              <a:rPr lang="en-US" sz="1700" dirty="0"/>
              <a:t>Additional enrollment related apportionment of $300k</a:t>
            </a:r>
          </a:p>
          <a:p>
            <a:pPr lvl="3">
              <a:buFont typeface="Symbol" panose="05050102010706020507" pitchFamily="18" charset="2"/>
              <a:buChar char="-"/>
            </a:pPr>
            <a:r>
              <a:rPr lang="en-US" sz="1700" dirty="0"/>
              <a:t>Unspent materials, supplies, and operating costs (MSOC) budget of $1.8M</a:t>
            </a:r>
          </a:p>
          <a:p>
            <a:pPr lvl="3">
              <a:buFont typeface="Symbol" panose="05050102010706020507" pitchFamily="18" charset="2"/>
              <a:buChar char="-"/>
            </a:pPr>
            <a:r>
              <a:rPr lang="en-US" sz="1700" dirty="0"/>
              <a:t>Transportation funding above anticipated of $2M</a:t>
            </a:r>
          </a:p>
          <a:p>
            <a:pPr lvl="3">
              <a:buFont typeface="Symbol" panose="05050102010706020507" pitchFamily="18" charset="2"/>
              <a:buChar char="-"/>
            </a:pPr>
            <a:r>
              <a:rPr lang="en-US" sz="1700" dirty="0"/>
              <a:t>Local tuition and fees collected (resale, before &amp; after school care, food service, etc.) above anticipated of $3.8M</a:t>
            </a:r>
          </a:p>
          <a:p>
            <a:pPr marL="457200" lvl="1" indent="0">
              <a:buNone/>
            </a:pPr>
            <a:endParaRPr lang="en-US" sz="1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19EF87-143B-49ED-9693-6B24F0DB8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42821" y="6429966"/>
            <a:ext cx="2743200" cy="365125"/>
          </a:xfrm>
        </p:spPr>
        <p:txBody>
          <a:bodyPr/>
          <a:lstStyle/>
          <a:p>
            <a:fld id="{27420AEC-B17E-4D69-86E8-8DA9D2CADE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12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20CF6-EFF0-4DD3-82AA-5BF85955B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9150" y="365125"/>
            <a:ext cx="10426366" cy="1325563"/>
          </a:xfrm>
        </p:spPr>
        <p:txBody>
          <a:bodyPr/>
          <a:lstStyle/>
          <a:p>
            <a:r>
              <a:rPr lang="en-US" b="1" dirty="0"/>
              <a:t>Fund Balance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959FDA-2EBB-4E43-B9A7-A0C1AF6C0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6595" y="1882260"/>
            <a:ext cx="8471113" cy="4021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Actual 2022-23 Ending Fund Balance: 				$44.4M</a:t>
            </a:r>
            <a:br>
              <a:rPr lang="en-US" sz="2200" dirty="0"/>
            </a:br>
            <a:endParaRPr lang="en-US" sz="1900" dirty="0"/>
          </a:p>
          <a:p>
            <a:pPr lvl="2"/>
            <a:r>
              <a:rPr lang="en-US" sz="1900" dirty="0"/>
              <a:t>Total fund balance of 12% of budgeted expenditures</a:t>
            </a:r>
          </a:p>
          <a:p>
            <a:pPr lvl="2"/>
            <a:r>
              <a:rPr lang="en-US" sz="1900" dirty="0"/>
              <a:t>Unassigned, unrestricted fund balance of 5.5%</a:t>
            </a:r>
          </a:p>
          <a:p>
            <a:pPr marL="457200" lvl="1" indent="0">
              <a:buNone/>
            </a:pPr>
            <a:br>
              <a:rPr lang="en-US" sz="1900" dirty="0"/>
            </a:br>
            <a:endParaRPr lang="en-US" sz="2200" b="1" dirty="0"/>
          </a:p>
          <a:p>
            <a:pPr marL="0" indent="0">
              <a:buNone/>
            </a:pPr>
            <a:r>
              <a:rPr lang="en-US" sz="2200" b="1" dirty="0"/>
              <a:t>Projected 2023-24 Ending Fund Balance:			$44.4M</a:t>
            </a:r>
            <a:br>
              <a:rPr lang="en-US" sz="2200" dirty="0"/>
            </a:br>
            <a:endParaRPr lang="en-US" sz="2200" dirty="0"/>
          </a:p>
          <a:p>
            <a:pPr lvl="2"/>
            <a:r>
              <a:rPr lang="en-US" sz="1900" dirty="0"/>
              <a:t>Total fund balance of 11.5% of budgeted expenditures</a:t>
            </a:r>
          </a:p>
          <a:p>
            <a:pPr lvl="2"/>
            <a:r>
              <a:rPr lang="en-US" sz="1900" dirty="0"/>
              <a:t>Unassigned, unrestricted fund balance of 5.3%</a:t>
            </a:r>
          </a:p>
          <a:p>
            <a:pPr marL="457200" lvl="1" indent="0">
              <a:buNone/>
            </a:pPr>
            <a:endParaRPr lang="en-US" sz="19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19EF87-143B-49ED-9693-6B24F0DB8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09932" y="6356350"/>
            <a:ext cx="2743200" cy="365125"/>
          </a:xfrm>
        </p:spPr>
        <p:txBody>
          <a:bodyPr/>
          <a:lstStyle/>
          <a:p>
            <a:fld id="{27420AEC-B17E-4D69-86E8-8DA9D2CADE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70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452A0-EB19-4869-A66B-C74C09D5D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97705" cy="1325563"/>
          </a:xfrm>
        </p:spPr>
        <p:txBody>
          <a:bodyPr/>
          <a:lstStyle/>
          <a:p>
            <a:r>
              <a:rPr lang="en-US" b="1" dirty="0"/>
              <a:t>2023-24 Fund Balance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46D707-5EC8-4874-8AD5-A06903744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5099" y="6356350"/>
            <a:ext cx="2743200" cy="365125"/>
          </a:xfrm>
        </p:spPr>
        <p:txBody>
          <a:bodyPr/>
          <a:lstStyle/>
          <a:p>
            <a:fld id="{27420AEC-B17E-4D69-86E8-8DA9D2CADE8B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96B5E95-BA60-4827-AE5A-149AC4BF152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2834709"/>
              </p:ext>
            </p:extLst>
          </p:nvPr>
        </p:nvGraphicFramePr>
        <p:xfrm>
          <a:off x="1088864" y="1869143"/>
          <a:ext cx="9096375" cy="3710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0251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9A246-CD13-4909-8434-BE75B8D69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Enrollment History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045404-29E8-4A3E-809B-6AB825612556}"/>
              </a:ext>
            </a:extLst>
          </p:cNvPr>
          <p:cNvSpPr txBox="1"/>
          <p:nvPr/>
        </p:nvSpPr>
        <p:spPr>
          <a:xfrm>
            <a:off x="2371725" y="6215876"/>
            <a:ext cx="4324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*October 1 count for 2023-24, all other years are annual average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F446B45-F596-463D-AC98-B7D707042C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2460332"/>
              </p:ext>
            </p:extLst>
          </p:nvPr>
        </p:nvGraphicFramePr>
        <p:xfrm>
          <a:off x="1493670" y="1552575"/>
          <a:ext cx="9096375" cy="4133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BF0B64-6ED0-4039-9F43-4FFE480AF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26710" y="6356350"/>
            <a:ext cx="2743200" cy="365125"/>
          </a:xfrm>
        </p:spPr>
        <p:txBody>
          <a:bodyPr/>
          <a:lstStyle/>
          <a:p>
            <a:fld id="{27420AEC-B17E-4D69-86E8-8DA9D2CADE8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92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DB3E2-596E-4BB0-84F8-760EC67E0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2023-24 Enrollment</a:t>
            </a:r>
            <a:br>
              <a:rPr lang="en-US" b="1" dirty="0"/>
            </a:br>
            <a:r>
              <a:rPr lang="en-US" sz="2400" i="1" dirty="0"/>
              <a:t>October Count</a:t>
            </a:r>
            <a:endParaRPr lang="en-US" i="1" dirty="0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2D1ACC9F-F677-492B-B76B-E16940B8BB8A}"/>
              </a:ext>
            </a:extLst>
          </p:cNvPr>
          <p:cNvSpPr txBox="1"/>
          <p:nvPr/>
        </p:nvSpPr>
        <p:spPr>
          <a:xfrm>
            <a:off x="1876725" y="1858663"/>
            <a:ext cx="7686725" cy="48064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ct val="100000"/>
              </a:lnSpc>
              <a:tabLst>
                <a:tab pos="755650" algn="l"/>
                <a:tab pos="756285" algn="l"/>
              </a:tabLst>
            </a:pPr>
            <a:r>
              <a:rPr sz="2400" b="1" spc="-10" dirty="0">
                <a:cs typeface="Arial"/>
              </a:rPr>
              <a:t>District</a:t>
            </a:r>
            <a:r>
              <a:rPr sz="2400" b="1" spc="35" dirty="0">
                <a:cs typeface="Arial"/>
              </a:rPr>
              <a:t> </a:t>
            </a:r>
            <a:r>
              <a:rPr sz="2400" b="1" spc="-65" dirty="0">
                <a:cs typeface="Arial"/>
              </a:rPr>
              <a:t>Total</a:t>
            </a:r>
            <a:endParaRPr lang="en-US" sz="2400" b="1" spc="-65" dirty="0">
              <a:cs typeface="Arial"/>
            </a:endParaRPr>
          </a:p>
          <a:p>
            <a:pPr marL="469900">
              <a:tabLst>
                <a:tab pos="755650" algn="l"/>
                <a:tab pos="756285" algn="l"/>
              </a:tabLst>
            </a:pPr>
            <a:endParaRPr lang="en-US" sz="2000" spc="10" dirty="0">
              <a:cs typeface="Arial"/>
            </a:endParaRPr>
          </a:p>
          <a:p>
            <a:pPr marL="927100" lvl="1">
              <a:tabLst>
                <a:tab pos="755650" algn="l"/>
                <a:tab pos="756285" algn="l"/>
              </a:tabLst>
            </a:pPr>
            <a:r>
              <a:rPr lang="en-US" sz="2000" spc="-5" dirty="0">
                <a:cs typeface="Arial"/>
              </a:rPr>
              <a:t>2022-23 Actual Enrollment	</a:t>
            </a:r>
            <a:r>
              <a:rPr lang="en-US" sz="2000" spc="-20" dirty="0">
                <a:cs typeface="Arial"/>
              </a:rPr>
              <a:t>18,568</a:t>
            </a:r>
          </a:p>
          <a:p>
            <a:pPr marL="927100" lvl="1">
              <a:tabLst>
                <a:tab pos="755650" algn="l"/>
                <a:tab pos="756285" algn="l"/>
              </a:tabLst>
            </a:pPr>
            <a:r>
              <a:rPr lang="en-US" sz="2000" spc="-10" dirty="0">
                <a:cs typeface="Arial"/>
              </a:rPr>
              <a:t>2023-24 Actual Enrollment		</a:t>
            </a:r>
            <a:r>
              <a:rPr lang="en-US" sz="2000" spc="-20" dirty="0">
                <a:cs typeface="Arial"/>
              </a:rPr>
              <a:t>18,458</a:t>
            </a:r>
            <a:endParaRPr lang="en-US" sz="2000" spc="10" dirty="0">
              <a:cs typeface="Arial"/>
            </a:endParaRPr>
          </a:p>
          <a:p>
            <a:pPr marL="469900">
              <a:tabLst>
                <a:tab pos="755650" algn="l"/>
                <a:tab pos="756285" algn="l"/>
              </a:tabLst>
            </a:pPr>
            <a:endParaRPr lang="en-US" sz="2000" spc="10" dirty="0">
              <a:cs typeface="Arial"/>
            </a:endParaRPr>
          </a:p>
          <a:p>
            <a:pPr marL="1270000" lvl="1" indent="-342900">
              <a:buFont typeface="Arial" panose="020B0604020202020204" pitchFamily="34" charset="0"/>
              <a:buChar char="•"/>
              <a:tabLst>
                <a:tab pos="755650" algn="l"/>
                <a:tab pos="756285" algn="l"/>
              </a:tabLst>
            </a:pPr>
            <a:r>
              <a:rPr lang="en-US" sz="2000" spc="10" dirty="0">
                <a:cs typeface="Arial"/>
              </a:rPr>
              <a:t>Enrollment </a:t>
            </a:r>
            <a:r>
              <a:rPr lang="en-US" sz="2000" spc="-15" dirty="0">
                <a:cs typeface="Arial"/>
              </a:rPr>
              <a:t>is </a:t>
            </a:r>
            <a:r>
              <a:rPr lang="en-US" sz="2000" spc="-5" dirty="0">
                <a:cs typeface="Arial"/>
              </a:rPr>
              <a:t>down </a:t>
            </a:r>
            <a:r>
              <a:rPr lang="en-US" sz="2000" spc="-70" dirty="0">
                <a:cs typeface="Arial"/>
              </a:rPr>
              <a:t>110 </a:t>
            </a:r>
            <a:r>
              <a:rPr lang="en-US" sz="2000" spc="-10" dirty="0">
                <a:cs typeface="Arial"/>
              </a:rPr>
              <a:t>FTE </a:t>
            </a:r>
            <a:r>
              <a:rPr lang="en-US" sz="2000" spc="-5" dirty="0">
                <a:cs typeface="Arial"/>
              </a:rPr>
              <a:t>from prior</a:t>
            </a:r>
            <a:r>
              <a:rPr lang="en-US" sz="2000" spc="50" dirty="0">
                <a:cs typeface="Arial"/>
              </a:rPr>
              <a:t> </a:t>
            </a:r>
            <a:r>
              <a:rPr lang="en-US" sz="2000" spc="-15" dirty="0">
                <a:cs typeface="Arial"/>
              </a:rPr>
              <a:t>year</a:t>
            </a:r>
            <a:endParaRPr lang="en-US" sz="2000" spc="-5" dirty="0">
              <a:cs typeface="Arial"/>
            </a:endParaRPr>
          </a:p>
          <a:p>
            <a:pPr marL="927100" lvl="1">
              <a:tabLst>
                <a:tab pos="755650" algn="l"/>
                <a:tab pos="756285" algn="l"/>
              </a:tabLst>
            </a:pPr>
            <a:endParaRPr lang="en-US" sz="2000" spc="-5" dirty="0">
              <a:cs typeface="Arial"/>
            </a:endParaRPr>
          </a:p>
          <a:p>
            <a:pPr marL="927100" lvl="1">
              <a:tabLst>
                <a:tab pos="755650" algn="l"/>
                <a:tab pos="756285" algn="l"/>
              </a:tabLst>
            </a:pPr>
            <a:r>
              <a:rPr lang="en-US" sz="2000" spc="-5" dirty="0">
                <a:cs typeface="Arial"/>
              </a:rPr>
              <a:t>2023-24 Projected Enrollment	</a:t>
            </a:r>
            <a:r>
              <a:rPr lang="en-US" sz="2000" spc="-20" dirty="0">
                <a:cs typeface="Arial"/>
              </a:rPr>
              <a:t>18,366</a:t>
            </a:r>
          </a:p>
          <a:p>
            <a:pPr marL="927100" lvl="1">
              <a:tabLst>
                <a:tab pos="755650" algn="l"/>
                <a:tab pos="756285" algn="l"/>
              </a:tabLst>
            </a:pPr>
            <a:r>
              <a:rPr lang="en-US" sz="2000" spc="-10" dirty="0">
                <a:cs typeface="Arial"/>
              </a:rPr>
              <a:t>2023-24 Actual Enrollment		</a:t>
            </a:r>
            <a:r>
              <a:rPr lang="en-US" sz="2000" spc="-20" dirty="0">
                <a:cs typeface="Arial"/>
              </a:rPr>
              <a:t>18,458</a:t>
            </a:r>
            <a:br>
              <a:rPr lang="en-US" sz="2000" spc="-15" dirty="0">
                <a:cs typeface="Arial"/>
              </a:rPr>
            </a:br>
            <a:endParaRPr lang="en-US" sz="2000" dirty="0">
              <a:cs typeface="Arial"/>
            </a:endParaRPr>
          </a:p>
          <a:p>
            <a:pPr marL="1295400" lvl="2" indent="-285750">
              <a:buFont typeface="Arial" panose="020B0604020202020204" pitchFamily="34" charset="0"/>
              <a:buChar char="•"/>
              <a:tabLst>
                <a:tab pos="381635" algn="l"/>
              </a:tabLst>
            </a:pPr>
            <a:r>
              <a:rPr lang="en-US" sz="2000" spc="10" dirty="0">
                <a:cs typeface="Arial"/>
              </a:rPr>
              <a:t>Enrollment </a:t>
            </a:r>
            <a:r>
              <a:rPr lang="en-US" sz="2000" spc="-15" dirty="0">
                <a:cs typeface="Arial"/>
              </a:rPr>
              <a:t>is </a:t>
            </a:r>
            <a:r>
              <a:rPr lang="en-US" sz="2000" spc="20" dirty="0">
                <a:cs typeface="Arial"/>
              </a:rPr>
              <a:t>up </a:t>
            </a:r>
            <a:r>
              <a:rPr lang="en-US" sz="2000" spc="-5" dirty="0">
                <a:cs typeface="Arial"/>
              </a:rPr>
              <a:t>from projection </a:t>
            </a:r>
            <a:r>
              <a:rPr lang="en-US" sz="2000" spc="20" dirty="0">
                <a:cs typeface="Arial"/>
              </a:rPr>
              <a:t>by </a:t>
            </a:r>
            <a:r>
              <a:rPr lang="en-US" sz="2000" spc="-15" dirty="0">
                <a:cs typeface="Arial"/>
              </a:rPr>
              <a:t>92</a:t>
            </a:r>
            <a:r>
              <a:rPr lang="en-US" sz="2000" spc="-310" dirty="0">
                <a:cs typeface="Arial"/>
              </a:rPr>
              <a:t> </a:t>
            </a:r>
            <a:r>
              <a:rPr lang="en-US" sz="2000" spc="-10" dirty="0">
                <a:cs typeface="Arial"/>
              </a:rPr>
              <a:t>FTE </a:t>
            </a:r>
            <a:br>
              <a:rPr lang="en-US" sz="2000" spc="-10" dirty="0">
                <a:cs typeface="Arial"/>
              </a:rPr>
            </a:br>
            <a:r>
              <a:rPr lang="en-US" sz="2000" spc="-10" dirty="0">
                <a:cs typeface="Arial"/>
              </a:rPr>
              <a:t>(</a:t>
            </a:r>
            <a:r>
              <a:rPr lang="en-US" sz="2000" spc="-5" dirty="0">
                <a:cs typeface="Arial"/>
              </a:rPr>
              <a:t>High School </a:t>
            </a:r>
            <a:r>
              <a:rPr lang="en-US" sz="2000" spc="-15" dirty="0">
                <a:cs typeface="Arial"/>
              </a:rPr>
              <a:t>is primary driver - </a:t>
            </a:r>
            <a:r>
              <a:rPr lang="en-US" sz="2000" spc="20" dirty="0">
                <a:cs typeface="Arial"/>
              </a:rPr>
              <a:t>up </a:t>
            </a:r>
            <a:r>
              <a:rPr lang="en-US" sz="2000" spc="-5" dirty="0">
                <a:cs typeface="Arial"/>
              </a:rPr>
              <a:t>from projection </a:t>
            </a:r>
            <a:r>
              <a:rPr lang="en-US" sz="2000" spc="20" dirty="0">
                <a:cs typeface="Arial"/>
              </a:rPr>
              <a:t>by </a:t>
            </a:r>
            <a:r>
              <a:rPr lang="en-US" sz="2000" spc="-15" dirty="0">
                <a:cs typeface="Arial"/>
              </a:rPr>
              <a:t>87</a:t>
            </a:r>
            <a:r>
              <a:rPr lang="en-US" sz="2000" spc="-114" dirty="0">
                <a:cs typeface="Arial"/>
              </a:rPr>
              <a:t> </a:t>
            </a:r>
            <a:r>
              <a:rPr lang="en-US" sz="2000" spc="-10" dirty="0">
                <a:cs typeface="Arial"/>
              </a:rPr>
              <a:t>FTE)</a:t>
            </a:r>
            <a:endParaRPr lang="en-US" sz="2000" b="1" spc="-65" dirty="0">
              <a:solidFill>
                <a:srgbClr val="FF0000"/>
              </a:solidFill>
              <a:cs typeface="Arial"/>
            </a:endParaRPr>
          </a:p>
          <a:p>
            <a:pPr marL="469900">
              <a:lnSpc>
                <a:spcPct val="100000"/>
              </a:lnSpc>
              <a:tabLst>
                <a:tab pos="755650" algn="l"/>
                <a:tab pos="756285" algn="l"/>
              </a:tabLst>
            </a:pPr>
            <a:endParaRPr lang="en-US" sz="1800" b="1" spc="-65" dirty="0">
              <a:solidFill>
                <a:srgbClr val="FF0000"/>
              </a:solidFill>
              <a:cs typeface="Arial"/>
            </a:endParaRPr>
          </a:p>
          <a:p>
            <a:pPr marL="469900">
              <a:lnSpc>
                <a:spcPct val="100000"/>
              </a:lnSpc>
              <a:tabLst>
                <a:tab pos="755650" algn="l"/>
                <a:tab pos="756285" algn="l"/>
              </a:tabLst>
            </a:pPr>
            <a:endParaRPr lang="en-US" b="1" spc="-65" dirty="0">
              <a:solidFill>
                <a:srgbClr val="FF0000"/>
              </a:solidFill>
              <a:cs typeface="Arial"/>
            </a:endParaRPr>
          </a:p>
          <a:p>
            <a:pPr marL="469900">
              <a:tabLst>
                <a:tab pos="755650" algn="l"/>
                <a:tab pos="756285" algn="l"/>
              </a:tabLst>
            </a:pPr>
            <a:r>
              <a:rPr lang="en-US" sz="1600" i="1" spc="25" dirty="0">
                <a:solidFill>
                  <a:srgbClr val="FF0000"/>
                </a:solidFill>
                <a:cs typeface="Arial"/>
              </a:rPr>
              <a:t>	</a:t>
            </a:r>
            <a:r>
              <a:rPr lang="en-US" sz="1400" i="1" spc="25" dirty="0">
                <a:cs typeface="Arial"/>
              </a:rPr>
              <a:t>Running </a:t>
            </a:r>
            <a:r>
              <a:rPr lang="en-US" sz="1400" i="1" dirty="0">
                <a:cs typeface="Arial"/>
              </a:rPr>
              <a:t>Start </a:t>
            </a:r>
            <a:r>
              <a:rPr lang="en-US" sz="1400" i="1" spc="15" dirty="0">
                <a:cs typeface="Arial"/>
              </a:rPr>
              <a:t>=</a:t>
            </a:r>
            <a:r>
              <a:rPr lang="en-US" sz="1400" i="1" spc="100" dirty="0">
                <a:cs typeface="Arial"/>
              </a:rPr>
              <a:t> </a:t>
            </a:r>
            <a:r>
              <a:rPr lang="en-US" sz="1400" i="1" spc="25" dirty="0">
                <a:cs typeface="Arial"/>
              </a:rPr>
              <a:t>660</a:t>
            </a:r>
            <a:endParaRPr lang="en-US" sz="1200" b="1" dirty="0">
              <a:cs typeface="Arial"/>
            </a:endParaRPr>
          </a:p>
          <a:p>
            <a:pPr marL="926465">
              <a:lnSpc>
                <a:spcPct val="100000"/>
              </a:lnSpc>
              <a:spcBef>
                <a:spcPts val="15"/>
              </a:spcBef>
              <a:tabLst>
                <a:tab pos="1213485" algn="l"/>
                <a:tab pos="1214120" algn="l"/>
              </a:tabLst>
            </a:pPr>
            <a:endParaRPr lang="en-US" sz="1550" i="1" spc="25" dirty="0">
              <a:latin typeface="Arial"/>
              <a:cs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A50B08-E028-4DD7-8454-EE9849D05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5099" y="6356350"/>
            <a:ext cx="2743200" cy="365125"/>
          </a:xfrm>
        </p:spPr>
        <p:txBody>
          <a:bodyPr/>
          <a:lstStyle/>
          <a:p>
            <a:fld id="{27420AEC-B17E-4D69-86E8-8DA9D2CADE8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05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2023-24 Expense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5787" y="1741419"/>
            <a:ext cx="9764134" cy="4950326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en-US" sz="2400" dirty="0"/>
              <a:t>Reduced $9.75M in 2023-24 Budget to Adjust to Incoming Revenue and Investments</a:t>
            </a:r>
            <a:br>
              <a:rPr lang="en-US" sz="2400" dirty="0"/>
            </a:br>
            <a:endParaRPr lang="en-US" sz="3400" dirty="0">
              <a:solidFill>
                <a:srgbClr val="000000"/>
              </a:solidFill>
            </a:endParaRPr>
          </a:p>
          <a:p>
            <a:pPr lvl="2">
              <a:defRPr/>
            </a:pPr>
            <a:r>
              <a:rPr lang="en-US" sz="2300" dirty="0">
                <a:solidFill>
                  <a:srgbClr val="000000"/>
                </a:solidFill>
              </a:rPr>
              <a:t>Central Administration and Operations Budget - 81% of total reductions.</a:t>
            </a:r>
          </a:p>
          <a:p>
            <a:pPr lvl="3">
              <a:buFont typeface="Symbol" panose="05050102010706020507" pitchFamily="18" charset="2"/>
              <a:buChar char="-"/>
            </a:pPr>
            <a:r>
              <a:rPr lang="en-US" sz="2300" dirty="0"/>
              <a:t>Managed reductions through staff attrition</a:t>
            </a:r>
          </a:p>
          <a:p>
            <a:pPr lvl="3">
              <a:buFont typeface="Symbol" panose="05050102010706020507" pitchFamily="18" charset="2"/>
              <a:buChar char="-"/>
            </a:pPr>
            <a:r>
              <a:rPr lang="en-US" sz="2300" dirty="0"/>
              <a:t>Consolidated/restructured work</a:t>
            </a:r>
          </a:p>
          <a:p>
            <a:pPr lvl="3">
              <a:buFont typeface="Symbol" panose="05050102010706020507" pitchFamily="18" charset="2"/>
              <a:buChar char="-"/>
            </a:pPr>
            <a:r>
              <a:rPr lang="en-US" sz="2300" dirty="0"/>
              <a:t>Consultant and service-provider reductions</a:t>
            </a:r>
          </a:p>
          <a:p>
            <a:pPr lvl="3">
              <a:buFont typeface="Symbol" panose="05050102010706020507" pitchFamily="18" charset="2"/>
              <a:buChar char="-"/>
            </a:pPr>
            <a:r>
              <a:rPr lang="en-US" sz="2300" dirty="0"/>
              <a:t>Used other funding sources as feasible and allowable</a:t>
            </a:r>
          </a:p>
          <a:p>
            <a:pPr lvl="3">
              <a:buFont typeface="Symbol" panose="05050102010706020507" pitchFamily="18" charset="2"/>
              <a:buChar char="-"/>
            </a:pPr>
            <a:r>
              <a:rPr lang="en-US" sz="2300" dirty="0"/>
              <a:t>Suspended costs such as travel</a:t>
            </a:r>
          </a:p>
          <a:p>
            <a:pPr lvl="3">
              <a:buFont typeface="Symbol" panose="05050102010706020507" pitchFamily="18" charset="2"/>
              <a:buChar char="-"/>
            </a:pPr>
            <a:r>
              <a:rPr lang="en-US" sz="2300" dirty="0"/>
              <a:t>Contractual management rights for staff reduction</a:t>
            </a:r>
          </a:p>
          <a:p>
            <a:pPr lvl="3">
              <a:defRPr/>
            </a:pPr>
            <a:endParaRPr lang="en-US" sz="2300" dirty="0">
              <a:solidFill>
                <a:srgbClr val="000000"/>
              </a:solidFill>
            </a:endParaRPr>
          </a:p>
          <a:p>
            <a:pPr lvl="2">
              <a:defRPr/>
            </a:pPr>
            <a:r>
              <a:rPr lang="en-US" sz="2300" dirty="0">
                <a:solidFill>
                  <a:srgbClr val="000000"/>
                </a:solidFill>
              </a:rPr>
              <a:t>Enrollment related staffing adjustments at the schools</a:t>
            </a:r>
            <a:br>
              <a:rPr lang="en-US" sz="2300" dirty="0">
                <a:solidFill>
                  <a:srgbClr val="000000"/>
                </a:solidFill>
              </a:rPr>
            </a:br>
            <a:endParaRPr lang="en-US" sz="2300" dirty="0">
              <a:solidFill>
                <a:srgbClr val="000000"/>
              </a:solidFill>
            </a:endParaRPr>
          </a:p>
          <a:p>
            <a:pPr lvl="2">
              <a:defRPr/>
            </a:pPr>
            <a:r>
              <a:rPr lang="en-US" sz="2300" dirty="0"/>
              <a:t>Created budget capacity to support the strategic plan and focused on the Strategic Plan priority areas </a:t>
            </a:r>
            <a:endParaRPr lang="en-US" sz="2300" dirty="0">
              <a:solidFill>
                <a:srgbClr val="000000"/>
              </a:solidFill>
            </a:endParaRPr>
          </a:p>
          <a:p>
            <a:pPr lvl="3">
              <a:buFont typeface="Symbol" panose="05050102010706020507" pitchFamily="18" charset="2"/>
              <a:buChar char="-"/>
              <a:defRPr/>
            </a:pPr>
            <a:r>
              <a:rPr lang="en-US" sz="2300" dirty="0"/>
              <a:t>Support for mental and behavioral health</a:t>
            </a:r>
            <a:br>
              <a:rPr lang="en-US" sz="2300" dirty="0"/>
            </a:br>
            <a:endParaRPr lang="en-US" sz="2300" dirty="0"/>
          </a:p>
          <a:p>
            <a:pPr lvl="2">
              <a:defRPr/>
            </a:pPr>
            <a:r>
              <a:rPr lang="en-US" sz="2400" dirty="0"/>
              <a:t>Managed expenditures during the year to maintain required fund balance</a:t>
            </a:r>
            <a:endParaRPr lang="en-US" sz="23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956E0-8833-41E9-A3A2-3C800FB1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02316" y="6492875"/>
            <a:ext cx="2743200" cy="365125"/>
          </a:xfrm>
        </p:spPr>
        <p:txBody>
          <a:bodyPr/>
          <a:lstStyle/>
          <a:p>
            <a:fld id="{27420AEC-B17E-4D69-86E8-8DA9D2CADE8B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20DEF0-2A25-43DA-8336-11C8B5CB4EE2}"/>
              </a:ext>
            </a:extLst>
          </p:cNvPr>
          <p:cNvSpPr txBox="1"/>
          <p:nvPr/>
        </p:nvSpPr>
        <p:spPr>
          <a:xfrm>
            <a:off x="1195787" y="6536937"/>
            <a:ext cx="74113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Source: content consolidated from spring budget development presentations</a:t>
            </a:r>
          </a:p>
        </p:txBody>
      </p:sp>
    </p:spTree>
    <p:extLst>
      <p:ext uri="{BB962C8B-B14F-4D97-AF65-F5344CB8AC3E}">
        <p14:creationId xmlns:p14="http://schemas.microsoft.com/office/powerpoint/2010/main" val="660748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2024-25 Budget Context and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850" y="2030136"/>
            <a:ext cx="9760666" cy="4072750"/>
          </a:xfrm>
        </p:spPr>
        <p:txBody>
          <a:bodyPr>
            <a:normAutofit/>
          </a:bodyPr>
          <a:lstStyle/>
          <a:p>
            <a:r>
              <a:rPr lang="en-US" sz="2300" dirty="0"/>
              <a:t>Initial 2024-25 enrollment projections indicate a slight decline year over year. </a:t>
            </a:r>
            <a:br>
              <a:rPr lang="en-US" sz="2300" dirty="0"/>
            </a:br>
            <a:endParaRPr lang="en-US" sz="2300" dirty="0"/>
          </a:p>
          <a:p>
            <a:r>
              <a:rPr lang="en-US" sz="2300" dirty="0"/>
              <a:t>School closures are not currently under consideration.</a:t>
            </a:r>
            <a:br>
              <a:rPr lang="en-US" sz="2300" dirty="0"/>
            </a:br>
            <a:endParaRPr lang="en-US" sz="2300" dirty="0"/>
          </a:p>
          <a:p>
            <a:r>
              <a:rPr lang="en-US" sz="2300" dirty="0"/>
              <a:t>Currently projecting a flat year-end fund balance for 2023-24. </a:t>
            </a:r>
            <a:br>
              <a:rPr lang="en-US" sz="2300" dirty="0"/>
            </a:br>
            <a:endParaRPr lang="en-US" sz="2300" dirty="0"/>
          </a:p>
          <a:p>
            <a:r>
              <a:rPr lang="en-US" sz="2300" dirty="0"/>
              <a:t>Expense management to continue based on projected revenue, economic outlook, and programmatic needs.</a:t>
            </a:r>
          </a:p>
          <a:p>
            <a:endParaRPr lang="en-US" sz="23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956E0-8833-41E9-A3A2-3C800FB1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02316" y="6492875"/>
            <a:ext cx="2743200" cy="365125"/>
          </a:xfrm>
        </p:spPr>
        <p:txBody>
          <a:bodyPr/>
          <a:lstStyle/>
          <a:p>
            <a:fld id="{27420AEC-B17E-4D69-86E8-8DA9D2CADE8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234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SD Presentation 1">
      <a:dk1>
        <a:srgbClr val="000000"/>
      </a:dk1>
      <a:lt1>
        <a:srgbClr val="FFFFFF"/>
      </a:lt1>
      <a:dk2>
        <a:srgbClr val="006F82"/>
      </a:dk2>
      <a:lt2>
        <a:srgbClr val="FFFFFF"/>
      </a:lt2>
      <a:accent1>
        <a:srgbClr val="EA8371"/>
      </a:accent1>
      <a:accent2>
        <a:srgbClr val="E6F1F3"/>
      </a:accent2>
      <a:accent3>
        <a:srgbClr val="0FA1CD"/>
      </a:accent3>
      <a:accent4>
        <a:srgbClr val="FFF9C2"/>
      </a:accent4>
      <a:accent5>
        <a:srgbClr val="006F82"/>
      </a:accent5>
      <a:accent6>
        <a:srgbClr val="859234"/>
      </a:accent6>
      <a:hlink>
        <a:srgbClr val="00B0F0"/>
      </a:hlink>
      <a:folHlink>
        <a:srgbClr val="EA8371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6de7cbb-f900-492e-93f6-25b2d6dc20a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E18A5311BF4541962EC59EC83E0F30" ma:contentTypeVersion="14" ma:contentTypeDescription="Create a new document." ma:contentTypeScope="" ma:versionID="b1978dfe39701a0019cbd7ea3663468b">
  <xsd:schema xmlns:xsd="http://www.w3.org/2001/XMLSchema" xmlns:xs="http://www.w3.org/2001/XMLSchema" xmlns:p="http://schemas.microsoft.com/office/2006/metadata/properties" xmlns:ns3="06de7cbb-f900-492e-93f6-25b2d6dc20aa" xmlns:ns4="bf721441-5594-4666-a70c-e75603e537bd" targetNamespace="http://schemas.microsoft.com/office/2006/metadata/properties" ma:root="true" ma:fieldsID="7d36bc4ce1c333da92479583dab4f776" ns3:_="" ns4:_="">
    <xsd:import namespace="06de7cbb-f900-492e-93f6-25b2d6dc20aa"/>
    <xsd:import namespace="bf721441-5594-4666-a70c-e75603e537b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ServiceDateTaken" minOccurs="0"/>
                <xsd:element ref="ns3:MediaServiceLocation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de7cbb-f900-492e-93f6-25b2d6dc20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721441-5594-4666-a70c-e75603e537b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4D19E3-7EE3-42E2-80A7-D238B2081447}">
  <ds:schemaRefs>
    <ds:schemaRef ds:uri="06de7cbb-f900-492e-93f6-25b2d6dc20a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f721441-5594-4666-a70c-e75603e537b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2D1396C-0258-4D87-8AFD-A37DA74D24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de7cbb-f900-492e-93f6-25b2d6dc20aa"/>
    <ds:schemaRef ds:uri="bf721441-5594-4666-a70c-e75603e537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4AC2AF-CB92-4BD1-8789-048B53A2806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630</Words>
  <Application>Microsoft Office PowerPoint</Application>
  <PresentationFormat>Widescreen</PresentationFormat>
  <Paragraphs>108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Office Theme</vt:lpstr>
      <vt:lpstr>2024 - 2025 Budget Development Guidelines</vt:lpstr>
      <vt:lpstr>Purpose</vt:lpstr>
      <vt:lpstr>Fund Balance</vt:lpstr>
      <vt:lpstr>Fund Balance</vt:lpstr>
      <vt:lpstr>2023-24 Fund Balance</vt:lpstr>
      <vt:lpstr>Enrollment History</vt:lpstr>
      <vt:lpstr>2023-24 Enrollment October Count</vt:lpstr>
      <vt:lpstr>2023-24 Expense Management</vt:lpstr>
      <vt:lpstr>2024-25 Budget Context and Considerations</vt:lpstr>
      <vt:lpstr>2024-25 Critical Steps &amp; Target Dates</vt:lpstr>
      <vt:lpstr>Budget Development Guidelines</vt:lpstr>
      <vt:lpstr>Discussion</vt:lpstr>
    </vt:vector>
  </TitlesOfParts>
  <Company>Issaquah School District 411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Johnson, Melissa    AD - Staff</dc:creator>
  <cp:lastModifiedBy>Rogers, Bethany    AD-Staff</cp:lastModifiedBy>
  <cp:revision>73</cp:revision>
  <cp:lastPrinted>2023-12-01T21:24:03Z</cp:lastPrinted>
  <dcterms:created xsi:type="dcterms:W3CDTF">2015-07-21T18:30:36Z</dcterms:created>
  <dcterms:modified xsi:type="dcterms:W3CDTF">2023-12-02T00:12:28Z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0x01010003E18A5311BF4541962EC59EC83E0F30</vt:lpwstr>
  </property>
</Properties>
</file>