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256" r:id="rId2"/>
    <p:sldId id="278" r:id="rId3"/>
    <p:sldId id="263" r:id="rId4"/>
    <p:sldId id="276" r:id="rId5"/>
    <p:sldId id="274" r:id="rId6"/>
    <p:sldId id="273" r:id="rId7"/>
    <p:sldId id="269" r:id="rId8"/>
    <p:sldId id="267" r:id="rId9"/>
    <p:sldId id="268" r:id="rId10"/>
    <p:sldId id="270" r:id="rId11"/>
    <p:sldId id="271" r:id="rId12"/>
    <p:sldId id="257" r:id="rId13"/>
    <p:sldId id="258" r:id="rId14"/>
    <p:sldId id="272" r:id="rId15"/>
    <p:sldId id="275" r:id="rId16"/>
    <p:sldId id="277" r:id="rId17"/>
    <p:sldId id="266" r:id="rId18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6"/>
    <p:restoredTop sz="94683"/>
  </p:normalViewPr>
  <p:slideViewPr>
    <p:cSldViewPr snapToGrid="0" snapToObjects="1">
      <p:cViewPr varScale="1">
        <p:scale>
          <a:sx n="139" d="100"/>
          <a:sy n="139" d="100"/>
        </p:scale>
        <p:origin x="32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726DA-02DC-3F46-B036-ED35A2D8EDE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93B72-4F74-EC43-8163-F4CAB77CB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6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AFD-5295-6A4C-9891-E47E8B89FCC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93A7-4BE7-184F-9941-30E209100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AFD-5295-6A4C-9891-E47E8B89FCC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93A7-4BE7-184F-9941-30E209100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AFD-5295-6A4C-9891-E47E8B89FCC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93A7-4BE7-184F-9941-30E209100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AFD-5295-6A4C-9891-E47E8B89FCC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93A7-4BE7-184F-9941-30E209100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AFD-5295-6A4C-9891-E47E8B89FCC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93A7-4BE7-184F-9941-30E209100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AFD-5295-6A4C-9891-E47E8B89FCC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93A7-4BE7-184F-9941-30E209100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AFD-5295-6A4C-9891-E47E8B89FCC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93A7-4BE7-184F-9941-30E209100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AFD-5295-6A4C-9891-E47E8B89FCC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93A7-4BE7-184F-9941-30E209100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AFD-5295-6A4C-9891-E47E8B89FCC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93A7-4BE7-184F-9941-30E209100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AFD-5295-6A4C-9891-E47E8B89FCC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93A7-4BE7-184F-9941-30E209100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79AFD-5295-6A4C-9891-E47E8B89FCC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93A7-4BE7-184F-9941-30E2091002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79AFD-5295-6A4C-9891-E47E8B89FCC0}" type="datetimeFigureOut">
              <a:rPr lang="en-US" smtClean="0"/>
              <a:t>1/24/23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493A7-4BE7-184F-9941-30E2091002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6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8588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Issaquah School District – Preliminary </a:t>
            </a:r>
            <a:r>
              <a:rPr lang="en-US" smtClean="0"/>
              <a:t>Demographic Observations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60722"/>
            <a:ext cx="6858000" cy="1362205"/>
          </a:xfrm>
        </p:spPr>
        <p:txBody>
          <a:bodyPr/>
          <a:lstStyle/>
          <a:p>
            <a:r>
              <a:rPr lang="en-US" dirty="0" smtClean="0"/>
              <a:t>Shannon L Bingham</a:t>
            </a:r>
          </a:p>
          <a:p>
            <a:r>
              <a:rPr lang="en-US" dirty="0" smtClean="0"/>
              <a:t>Western Demographics, Inc.</a:t>
            </a:r>
          </a:p>
          <a:p>
            <a:r>
              <a:rPr lang="en-US" dirty="0" smtClean="0"/>
              <a:t>1/26/23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62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1924" y="182245"/>
            <a:ext cx="2541070" cy="6331907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>
                <a:solidFill>
                  <a:srgbClr val="0070C0"/>
                </a:solidFill>
              </a:rPr>
              <a:t>Five </a:t>
            </a:r>
            <a:r>
              <a:rPr lang="en-US" sz="3200" i="1" dirty="0" smtClean="0">
                <a:solidFill>
                  <a:srgbClr val="0070C0"/>
                </a:solidFill>
              </a:rPr>
              <a:t>King County Districts that </a:t>
            </a:r>
            <a:r>
              <a:rPr lang="en-US" sz="3200" i="1" dirty="0" smtClean="0">
                <a:solidFill>
                  <a:srgbClr val="0070C0"/>
                </a:solidFill>
              </a:rPr>
              <a:t>have Lost K-12 Enrollment – </a:t>
            </a:r>
            <a:br>
              <a:rPr lang="en-US" sz="3200" i="1" dirty="0" smtClean="0">
                <a:solidFill>
                  <a:srgbClr val="0070C0"/>
                </a:solidFill>
              </a:rPr>
            </a:br>
            <a:r>
              <a:rPr lang="en-US" sz="3200" i="1" dirty="0" smtClean="0">
                <a:solidFill>
                  <a:srgbClr val="0070C0"/>
                </a:solidFill>
              </a:rPr>
              <a:t>(Issaquah is not alone in its recent loss of students.)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" y="257577"/>
            <a:ext cx="5380522" cy="6439456"/>
          </a:xfrm>
        </p:spPr>
      </p:pic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2480" y="6325884"/>
            <a:ext cx="503086" cy="365125"/>
          </a:xfrm>
        </p:spPr>
        <p:txBody>
          <a:bodyPr/>
          <a:lstStyle/>
          <a:p>
            <a:r>
              <a:rPr lang="en-US" sz="1800" smtClean="0"/>
              <a:t>10</a:t>
            </a:r>
            <a:endParaRPr lang="en-US" sz="1800" dirty="0"/>
          </a:p>
        </p:txBody>
      </p:sp>
      <p:pic>
        <p:nvPicPr>
          <p:cNvPr id="6" name="Picture 5" descr="Western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415" y="6380703"/>
            <a:ext cx="667448" cy="2612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81819" y="6289088"/>
            <a:ext cx="130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0070C0"/>
                </a:solidFill>
              </a:rPr>
              <a:t>King County</a:t>
            </a:r>
            <a:endParaRPr lang="en-US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22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37" y="0"/>
            <a:ext cx="7886700" cy="13255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King County </a:t>
            </a:r>
            <a:r>
              <a:rPr lang="en-US" sz="2800" b="1" dirty="0" smtClean="0"/>
              <a:t>School </a:t>
            </a:r>
            <a:r>
              <a:rPr lang="en-US" sz="2800" b="1" dirty="0" smtClean="0"/>
              <a:t>Districts – </a:t>
            </a:r>
            <a:r>
              <a:rPr lang="en-US" sz="2800" b="1" dirty="0" smtClean="0"/>
              <a:t>PK-12 Enrollment </a:t>
            </a:r>
            <a:br>
              <a:rPr lang="en-US" sz="2800" b="1" dirty="0" smtClean="0"/>
            </a:br>
            <a:r>
              <a:rPr lang="en-US" sz="2800" b="1" dirty="0" smtClean="0"/>
              <a:t>2014 – 2021 – </a:t>
            </a:r>
            <a:r>
              <a:rPr lang="en-US" sz="2800" b="1" i="1" dirty="0" smtClean="0">
                <a:solidFill>
                  <a:srgbClr val="0070C0"/>
                </a:solidFill>
              </a:rPr>
              <a:t>(Enrollment Declines are Pervasive)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5507" r="5925" b="49566"/>
          <a:stretch/>
        </p:blipFill>
        <p:spPr>
          <a:xfrm>
            <a:off x="613137" y="1107534"/>
            <a:ext cx="8141187" cy="5369718"/>
          </a:xfr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54108" y="6325884"/>
            <a:ext cx="561458" cy="365125"/>
          </a:xfrm>
        </p:spPr>
        <p:txBody>
          <a:bodyPr/>
          <a:lstStyle/>
          <a:p>
            <a:r>
              <a:rPr lang="en-US" sz="1800" smtClean="0"/>
              <a:t>11</a:t>
            </a:r>
            <a:endParaRPr lang="en-US" sz="1800" dirty="0"/>
          </a:p>
        </p:txBody>
      </p:sp>
      <p:pic>
        <p:nvPicPr>
          <p:cNvPr id="6" name="Picture 5" descr="Western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415" y="6380703"/>
            <a:ext cx="667448" cy="2612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044582" y="6214799"/>
            <a:ext cx="130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0070C0"/>
                </a:solidFill>
              </a:rPr>
              <a:t>King County</a:t>
            </a:r>
            <a:endParaRPr lang="en-US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696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044"/>
            <a:ext cx="7886700" cy="61202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Issaquah </a:t>
            </a:r>
            <a:r>
              <a:rPr lang="en-US" sz="3200" smtClean="0"/>
              <a:t>School District Grade </a:t>
            </a:r>
            <a:r>
              <a:rPr lang="en-US" sz="3200" dirty="0" smtClean="0"/>
              <a:t>Distribution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0839" y="6416388"/>
            <a:ext cx="2595034" cy="316706"/>
          </a:xfrm>
        </p:spPr>
        <p:txBody>
          <a:bodyPr/>
          <a:lstStyle/>
          <a:p>
            <a:r>
              <a:rPr lang="en-US" dirty="0" smtClean="0"/>
              <a:t>Western Demographics, Inc. - </a:t>
            </a:r>
            <a:r>
              <a:rPr lang="en-US" dirty="0"/>
              <a:t>Page </a:t>
            </a:r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6" name="Picture 5" descr="Western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257" y="6416388"/>
            <a:ext cx="759152" cy="29713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28" y="842682"/>
            <a:ext cx="5886583" cy="3837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756" y="4924565"/>
            <a:ext cx="3038835" cy="18085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60023" y="1703294"/>
            <a:ext cx="14865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70C0"/>
                </a:solidFill>
              </a:rPr>
              <a:t>Grade sizes in grades kindergarten through eight have declined during the past five years.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9524" y="4900354"/>
            <a:ext cx="1486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70C0"/>
                </a:solidFill>
              </a:rPr>
              <a:t>Grade size decline has been gradual </a:t>
            </a:r>
            <a:r>
              <a:rPr lang="en-US" i="1" smtClean="0">
                <a:solidFill>
                  <a:srgbClr val="0070C0"/>
                </a:solidFill>
              </a:rPr>
              <a:t>and consistent.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29" y="150906"/>
            <a:ext cx="2232212" cy="606998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Housing Prices Have Risen as Inventory has Diminished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There are few homes available and interest rates have risen to 7% and above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0839" y="6416388"/>
            <a:ext cx="2595034" cy="316706"/>
          </a:xfrm>
        </p:spPr>
        <p:txBody>
          <a:bodyPr/>
          <a:lstStyle/>
          <a:p>
            <a:r>
              <a:rPr lang="en-US" dirty="0" smtClean="0"/>
              <a:t>Western Demographics, Inc. - </a:t>
            </a:r>
            <a:r>
              <a:rPr lang="en-US" dirty="0"/>
              <a:t>Page </a:t>
            </a:r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6" name="Picture 5" descr="Western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257" y="6416388"/>
            <a:ext cx="759152" cy="297131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24" y="150906"/>
            <a:ext cx="4527932" cy="20095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7" y="2315807"/>
            <a:ext cx="4437529" cy="197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7" y="4358871"/>
            <a:ext cx="4437529" cy="19762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9882" y="439269"/>
            <a:ext cx="12133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rgbClr val="0070C0"/>
                </a:solidFill>
              </a:rPr>
              <a:t>Single Family Homes – Average Price $2M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9881" y="2840459"/>
            <a:ext cx="13267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Townhomes – Average Price $1.1M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9881" y="4659769"/>
            <a:ext cx="1213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Condos – Average </a:t>
            </a:r>
            <a:r>
              <a:rPr lang="en-US" smtClean="0">
                <a:solidFill>
                  <a:srgbClr val="0070C0"/>
                </a:solidFill>
              </a:rPr>
              <a:t>Price $462,000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0822" y="6220892"/>
            <a:ext cx="177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Data from </a:t>
            </a:r>
            <a:r>
              <a:rPr lang="en-US" i="1" dirty="0" err="1" smtClean="0">
                <a:solidFill>
                  <a:srgbClr val="FF0000"/>
                </a:solidFill>
              </a:rPr>
              <a:t>Redfin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507"/>
            <a:ext cx="7886700" cy="1173143"/>
          </a:xfrm>
        </p:spPr>
        <p:txBody>
          <a:bodyPr>
            <a:normAutofit fontScale="90000"/>
          </a:bodyPr>
          <a:lstStyle/>
          <a:p>
            <a:r>
              <a:rPr lang="en-US" smtClean="0"/>
              <a:t>Origin and Destination of Home Buyers / Sellers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17006"/>
            <a:ext cx="6022192" cy="23694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902903"/>
            <a:ext cx="5961529" cy="2297058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0839" y="6416388"/>
            <a:ext cx="2595034" cy="316706"/>
          </a:xfrm>
        </p:spPr>
        <p:txBody>
          <a:bodyPr/>
          <a:lstStyle/>
          <a:p>
            <a:r>
              <a:rPr lang="en-US" dirty="0" smtClean="0"/>
              <a:t>Western Demographics, Inc. - </a:t>
            </a:r>
            <a:r>
              <a:rPr lang="en-US" dirty="0"/>
              <a:t>Page </a:t>
            </a:r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7" name="Picture 6" descr="Western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257" y="6416388"/>
            <a:ext cx="759152" cy="29713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11787" y="6416388"/>
            <a:ext cx="1775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Data from </a:t>
            </a:r>
            <a:r>
              <a:rPr lang="en-US" i="1" dirty="0" err="1" smtClean="0">
                <a:solidFill>
                  <a:srgbClr val="FF0000"/>
                </a:solidFill>
              </a:rPr>
              <a:t>Redfin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9035" y="762965"/>
            <a:ext cx="20708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Residents who are leaving are generally headed for less expensive housing markets in Eastern and Southern Washington, Texas, Arizona and Nevada.</a:t>
            </a:r>
          </a:p>
          <a:p>
            <a:endParaRPr lang="en-US" i="1" dirty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Home buyers are largely in-bound from expensive  housing markets where they may have significant equity to contribute to a purchase.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9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80" y="80477"/>
            <a:ext cx="7886700" cy="628787"/>
          </a:xfrm>
        </p:spPr>
        <p:txBody>
          <a:bodyPr>
            <a:normAutofit fontScale="90000"/>
          </a:bodyPr>
          <a:lstStyle/>
          <a:p>
            <a:r>
              <a:rPr lang="en-US" smtClean="0"/>
              <a:t>Housing Observations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0" y="3535232"/>
            <a:ext cx="3467100" cy="876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3966" y="709264"/>
            <a:ext cx="7363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56% of Issaquah residents own their homes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Housing availability is limited with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Zillow listing only 100 homes available in January of 2023 and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err="1" smtClean="0">
                <a:solidFill>
                  <a:srgbClr val="0070C0"/>
                </a:solidFill>
              </a:rPr>
              <a:t>Redfin</a:t>
            </a:r>
            <a:r>
              <a:rPr lang="en-US" dirty="0" smtClean="0">
                <a:solidFill>
                  <a:srgbClr val="0070C0"/>
                </a:solidFill>
              </a:rPr>
              <a:t> listing 107 available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Interest rates have had a significant effect on the market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38 homes sold in December of 2022 (35 days on market)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69 homes sold in December of 2021 (6 days on market)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Very little new housing infrastructure was under construction in the field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4490" y="3165900"/>
            <a:ext cx="172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Housing by Type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32" y="3341512"/>
            <a:ext cx="3976217" cy="3138797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9" y="4910910"/>
            <a:ext cx="5186017" cy="14452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1080" y="4559844"/>
            <a:ext cx="3897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30 </a:t>
            </a:r>
            <a:r>
              <a:rPr lang="en-US" i="1" smtClean="0">
                <a:solidFill>
                  <a:srgbClr val="0070C0"/>
                </a:solidFill>
              </a:rPr>
              <a:t>Homes Under Construction in Jan 23</a:t>
            </a:r>
            <a:endParaRPr lang="en-US" i="1">
              <a:solidFill>
                <a:srgbClr val="0070C0"/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0839" y="6416388"/>
            <a:ext cx="2595034" cy="316706"/>
          </a:xfrm>
        </p:spPr>
        <p:txBody>
          <a:bodyPr/>
          <a:lstStyle/>
          <a:p>
            <a:r>
              <a:rPr lang="en-US" dirty="0" smtClean="0"/>
              <a:t>Western Demographics, Inc. - </a:t>
            </a:r>
            <a:r>
              <a:rPr lang="en-US" dirty="0"/>
              <a:t>Page </a:t>
            </a:r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16" name="Picture 15" descr="Western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257" y="6416388"/>
            <a:ext cx="759152" cy="29713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370064" y="5907798"/>
            <a:ext cx="736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Zillow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78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202289"/>
            <a:ext cx="8214725" cy="5743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OSPI Headcount </a:t>
            </a:r>
            <a:r>
              <a:rPr lang="en-US" smtClean="0"/>
              <a:t>Grade Cohorts – K-12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6" y="901875"/>
            <a:ext cx="8825168" cy="529850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0839" y="6416388"/>
            <a:ext cx="2595034" cy="316706"/>
          </a:xfrm>
        </p:spPr>
        <p:txBody>
          <a:bodyPr/>
          <a:lstStyle/>
          <a:p>
            <a:r>
              <a:rPr lang="en-US" dirty="0" smtClean="0"/>
              <a:t>Western Demographics, Inc. - </a:t>
            </a:r>
            <a:r>
              <a:rPr lang="en-US" dirty="0"/>
              <a:t>Page </a:t>
            </a:r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6" name="Picture 5" descr="Western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257" y="6416388"/>
            <a:ext cx="759152" cy="297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478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250"/>
            <a:ext cx="8137223" cy="1097913"/>
          </a:xfrm>
        </p:spPr>
        <p:txBody>
          <a:bodyPr>
            <a:normAutofit/>
          </a:bodyPr>
          <a:lstStyle/>
          <a:p>
            <a:r>
              <a:rPr lang="en-US" sz="3600" smtClean="0"/>
              <a:t>DRAFT K-12 Enrollment Forecasting Given Current Enrollment and Conditions</a:t>
            </a:r>
            <a:endParaRPr lang="en-US" sz="36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0839" y="6416388"/>
            <a:ext cx="2595034" cy="316706"/>
          </a:xfrm>
        </p:spPr>
        <p:txBody>
          <a:bodyPr/>
          <a:lstStyle/>
          <a:p>
            <a:r>
              <a:rPr lang="en-US" dirty="0" smtClean="0"/>
              <a:t>Western Demographics, Inc. - </a:t>
            </a:r>
            <a:r>
              <a:rPr lang="en-US"/>
              <a:t>Page </a:t>
            </a:r>
            <a:r>
              <a:rPr lang="en-US" smtClean="0"/>
              <a:t>17</a:t>
            </a:r>
            <a:endParaRPr lang="en-US" dirty="0"/>
          </a:p>
        </p:txBody>
      </p:sp>
      <p:pic>
        <p:nvPicPr>
          <p:cNvPr id="6" name="Picture 5" descr="Western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257" y="6416388"/>
            <a:ext cx="759152" cy="297131"/>
          </a:xfrm>
          <a:prstGeom prst="rect">
            <a:avLst/>
          </a:prstGeom>
          <a:noFill/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3" y="1447492"/>
            <a:ext cx="3457116" cy="486557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053" y="1691645"/>
            <a:ext cx="3535297" cy="4724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409" y="3017582"/>
            <a:ext cx="209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mtClean="0">
                <a:solidFill>
                  <a:srgbClr val="0070C0"/>
                </a:solidFill>
              </a:rPr>
              <a:t>Cohort Change Grade to Grade</a:t>
            </a:r>
            <a:endParaRPr lang="en-US" sz="1200" i="1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0328" y="4526823"/>
            <a:ext cx="252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smtClean="0">
                <a:solidFill>
                  <a:srgbClr val="0070C0"/>
                </a:solidFill>
              </a:rPr>
              <a:t>Cohort Change Basis Grade to Grade</a:t>
            </a:r>
            <a:endParaRPr lang="en-US" sz="1200" i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2920" y="2272208"/>
            <a:ext cx="568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Low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0117" y="393002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Medium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4242" y="5587850"/>
            <a:ext cx="619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High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3016" y="1362163"/>
            <a:ext cx="180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0070C0"/>
                </a:solidFill>
              </a:rPr>
              <a:t>Draft Forecasting</a:t>
            </a:r>
            <a:endParaRPr lang="en-US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8872"/>
            <a:ext cx="8350758" cy="1161287"/>
          </a:xfrm>
        </p:spPr>
        <p:txBody>
          <a:bodyPr>
            <a:normAutofit fontScale="90000"/>
          </a:bodyPr>
          <a:lstStyle/>
          <a:p>
            <a:r>
              <a:rPr lang="en-US" smtClean="0"/>
              <a:t>Issaquah </a:t>
            </a:r>
            <a:r>
              <a:rPr lang="en-US" dirty="0" smtClean="0"/>
              <a:t>School District – Demographics </a:t>
            </a:r>
            <a:r>
              <a:rPr lang="en-US" smtClean="0"/>
              <a:t>and Enrollment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50447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Issaquah School District (ISD) is being affected by significant local, regional and National demographic and social dynamics that have affected enrollment</a:t>
            </a:r>
          </a:p>
          <a:p>
            <a:r>
              <a:rPr lang="en-US" dirty="0" smtClean="0"/>
              <a:t>Housing costs in the district have risen and priced many young families out of the regional market</a:t>
            </a:r>
          </a:p>
          <a:p>
            <a:r>
              <a:rPr lang="en-US" dirty="0" smtClean="0"/>
              <a:t>The Millennial generation population is not having children the rate of prior generations and birth rates and preschool and elementary school populations are diminished</a:t>
            </a:r>
          </a:p>
          <a:p>
            <a:r>
              <a:rPr lang="en-US" dirty="0" smtClean="0"/>
              <a:t>The Pandemic resulted in many families choosing school alternatives other than neighborhood in person schools – this has affected enrollment and changes have been permanent</a:t>
            </a:r>
          </a:p>
          <a:p>
            <a:r>
              <a:rPr lang="en-US" dirty="0" smtClean="0"/>
              <a:t>Interest rates will be elevated for the next 18 – 24 months and home sales are diminished with little inventory available to new buyers</a:t>
            </a:r>
          </a:p>
          <a:p>
            <a:r>
              <a:rPr lang="en-US" dirty="0" smtClean="0"/>
              <a:t>Enrollment is expected to decline slightly during the next five years until significant new housing development increases the overall population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0839" y="6416388"/>
            <a:ext cx="2595034" cy="316706"/>
          </a:xfrm>
        </p:spPr>
        <p:txBody>
          <a:bodyPr/>
          <a:lstStyle/>
          <a:p>
            <a:r>
              <a:rPr lang="en-US" dirty="0" smtClean="0"/>
              <a:t>Western Demographics, Inc. - </a:t>
            </a:r>
            <a:r>
              <a:rPr lang="en-US" dirty="0"/>
              <a:t>Page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" name="Picture 4" descr="Western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257" y="6416388"/>
            <a:ext cx="759152" cy="297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306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31" y="195577"/>
            <a:ext cx="8240142" cy="128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 Pandemic School Demographics – </a:t>
            </a:r>
            <a:r>
              <a:rPr lang="en-US" dirty="0" smtClean="0"/>
              <a:t>National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1479177"/>
            <a:ext cx="8353497" cy="47423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Millenial</a:t>
            </a:r>
            <a:r>
              <a:rPr lang="en-US" dirty="0" smtClean="0"/>
              <a:t>-age population is not having children at the rate of prior generations</a:t>
            </a:r>
          </a:p>
          <a:p>
            <a:r>
              <a:rPr lang="en-US" dirty="0"/>
              <a:t>Birth rates and family sizes have declined in almost every State and throughout Washington</a:t>
            </a:r>
          </a:p>
          <a:p>
            <a:r>
              <a:rPr lang="en-US" dirty="0" smtClean="0"/>
              <a:t>Housing costs in the Puget Sound region have affected family size and location decisions for many young families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Pandemic worsened already declining enrollments (Pandemic-linked enrollment declines average 3% among suburban districts in the West and have been </a:t>
            </a:r>
            <a:r>
              <a:rPr lang="en-US" dirty="0" smtClean="0"/>
              <a:t>largely permanent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Competition from on-line and non-neighborhood schools has accelerated as families try them and continue post Pandemic</a:t>
            </a:r>
          </a:p>
          <a:p>
            <a:pPr lvl="1"/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0839" y="6416388"/>
            <a:ext cx="2595034" cy="316706"/>
          </a:xfrm>
        </p:spPr>
        <p:txBody>
          <a:bodyPr/>
          <a:lstStyle/>
          <a:p>
            <a:r>
              <a:rPr lang="en-US" dirty="0" smtClean="0"/>
              <a:t>Western Demographics, Inc. - </a:t>
            </a:r>
            <a:r>
              <a:rPr lang="en-US" dirty="0"/>
              <a:t>Page </a:t>
            </a:r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5" name="Picture 4" descr="Western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257" y="6416388"/>
            <a:ext cx="759152" cy="297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41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411357"/>
          </a:xfrm>
        </p:spPr>
        <p:txBody>
          <a:bodyPr>
            <a:normAutofit/>
          </a:bodyPr>
          <a:lstStyle/>
          <a:p>
            <a:r>
              <a:rPr lang="en-US" dirty="0" smtClean="0"/>
              <a:t>Issaquah School District – </a:t>
            </a:r>
            <a:r>
              <a:rPr lang="en-US" smtClean="0"/>
              <a:t>Basic Demographics</a:t>
            </a: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8" y="4213537"/>
            <a:ext cx="3225800" cy="212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78" y="1762437"/>
            <a:ext cx="2882900" cy="2451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78" y="1798932"/>
            <a:ext cx="43180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78" y="4823137"/>
            <a:ext cx="3390900" cy="151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1878" y="142739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Race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4811" y="384200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0070C0"/>
                </a:solidFill>
              </a:rPr>
              <a:t>Employment</a:t>
            </a:r>
            <a:endParaRPr lang="en-US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70423" y="965732"/>
            <a:ext cx="225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70C0"/>
                </a:solidFill>
              </a:rPr>
              <a:t>Income by Grouping </a:t>
            </a:r>
            <a:r>
              <a:rPr lang="en-US" i="1" smtClean="0">
                <a:solidFill>
                  <a:srgbClr val="0070C0"/>
                </a:solidFill>
              </a:rPr>
              <a:t>and Percentage</a:t>
            </a:r>
            <a:endParaRPr lang="en-US" i="1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840" y="4431810"/>
            <a:ext cx="82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0070C0"/>
                </a:solidFill>
              </a:rPr>
              <a:t>Tenure</a:t>
            </a:r>
            <a:endParaRPr lang="en-US" i="1">
              <a:solidFill>
                <a:srgbClr val="0070C0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0839" y="6416388"/>
            <a:ext cx="2595034" cy="316706"/>
          </a:xfrm>
        </p:spPr>
        <p:txBody>
          <a:bodyPr/>
          <a:lstStyle/>
          <a:p>
            <a:r>
              <a:rPr lang="en-US" dirty="0" smtClean="0"/>
              <a:t>Western Demographics, Inc. - </a:t>
            </a:r>
            <a:r>
              <a:rPr lang="en-US" dirty="0"/>
              <a:t>Page </a:t>
            </a:r>
            <a:r>
              <a:rPr lang="en-US" dirty="0"/>
              <a:t>4</a:t>
            </a:r>
            <a:endParaRPr lang="en-US" dirty="0"/>
          </a:p>
        </p:txBody>
      </p:sp>
      <p:pic>
        <p:nvPicPr>
          <p:cNvPr id="14" name="Picture 13" descr="Western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257" y="6416388"/>
            <a:ext cx="759152" cy="297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3301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0944"/>
            <a:ext cx="7886700" cy="1325563"/>
          </a:xfrm>
        </p:spPr>
        <p:txBody>
          <a:bodyPr/>
          <a:lstStyle/>
          <a:p>
            <a:r>
              <a:rPr lang="en-US" smtClean="0"/>
              <a:t>Issaquah School District Age Groupings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69" y="1825625"/>
            <a:ext cx="6393462" cy="4351338"/>
          </a:xfrm>
        </p:spPr>
      </p:pic>
      <p:sp>
        <p:nvSpPr>
          <p:cNvPr id="5" name="Donut 4"/>
          <p:cNvSpPr/>
          <p:nvPr/>
        </p:nvSpPr>
        <p:spPr>
          <a:xfrm>
            <a:off x="4572000" y="5540561"/>
            <a:ext cx="1308847" cy="349624"/>
          </a:xfrm>
          <a:prstGeom prst="donut">
            <a:avLst>
              <a:gd name="adj" fmla="val 20442"/>
            </a:avLst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5340724" y="4873155"/>
            <a:ext cx="1308847" cy="878542"/>
          </a:xfrm>
          <a:prstGeom prst="donut">
            <a:avLst>
              <a:gd name="adj" fmla="val 7622"/>
            </a:avLst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4079755" y="4375242"/>
            <a:ext cx="1308847" cy="878542"/>
          </a:xfrm>
          <a:prstGeom prst="donut">
            <a:avLst>
              <a:gd name="adj" fmla="val 7622"/>
            </a:avLst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5957047" y="3927006"/>
            <a:ext cx="1308847" cy="878542"/>
          </a:xfrm>
          <a:prstGeom prst="donut">
            <a:avLst>
              <a:gd name="adj" fmla="val 7622"/>
            </a:avLst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5459506" y="2943739"/>
            <a:ext cx="2877670" cy="1144725"/>
          </a:xfrm>
          <a:prstGeom prst="donut">
            <a:avLst>
              <a:gd name="adj" fmla="val 7622"/>
            </a:avLst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698375" y="2232212"/>
            <a:ext cx="2904565" cy="1219851"/>
          </a:xfrm>
          <a:prstGeom prst="donut">
            <a:avLst>
              <a:gd name="adj" fmla="val 7622"/>
            </a:avLst>
          </a:prstGeom>
          <a:solidFill>
            <a:srgbClr val="FF00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2240" y="5692209"/>
            <a:ext cx="110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Preschool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8511" y="5140224"/>
            <a:ext cx="1332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School-aged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2279" y="4688489"/>
            <a:ext cx="1585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College/Career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1532" y="4170867"/>
            <a:ext cx="986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Families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8026" y="3267397"/>
            <a:ext cx="144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Empty-nester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624" y="2492004"/>
            <a:ext cx="132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Retirement</a:t>
            </a:r>
            <a:endParaRPr lang="en-US" i="1">
              <a:solidFill>
                <a:srgbClr val="FF0000"/>
              </a:solidFill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0839" y="6416388"/>
            <a:ext cx="2595034" cy="316706"/>
          </a:xfrm>
        </p:spPr>
        <p:txBody>
          <a:bodyPr/>
          <a:lstStyle/>
          <a:p>
            <a:r>
              <a:rPr lang="en-US" dirty="0" smtClean="0"/>
              <a:t>Western Demographics, Inc. - </a:t>
            </a:r>
            <a:r>
              <a:rPr lang="en-US" dirty="0"/>
              <a:t>Page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18" name="Picture 17" descr="Western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257" y="6416388"/>
            <a:ext cx="759152" cy="29713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163075" y="835089"/>
            <a:ext cx="5602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Population distribution in the district is balanced with families and school-aged population well represented.   The preschool age cohort is diminished.</a:t>
            </a:r>
            <a:endParaRPr lang="en-US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2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Issaquah School District – Total Population – 2010 - 2021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7" y="1825625"/>
            <a:ext cx="7075346" cy="4351338"/>
          </a:xfrm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70839" y="6416388"/>
            <a:ext cx="2595034" cy="316706"/>
          </a:xfrm>
        </p:spPr>
        <p:txBody>
          <a:bodyPr/>
          <a:lstStyle/>
          <a:p>
            <a:r>
              <a:rPr lang="en-US" dirty="0" smtClean="0"/>
              <a:t>Western Demographics, Inc. - </a:t>
            </a:r>
            <a:r>
              <a:rPr lang="en-US" dirty="0"/>
              <a:t>Page </a:t>
            </a:r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8" name="Picture 7" descr="Western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257" y="6416388"/>
            <a:ext cx="759152" cy="297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634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0114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Washington State Enrollment </a:t>
            </a:r>
            <a:r>
              <a:rPr lang="en-US" sz="3200" dirty="0" smtClean="0"/>
              <a:t>Trend – 2001 - 2021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8" y="1116531"/>
            <a:ext cx="8089972" cy="5072514"/>
          </a:xfr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5350" y="6325884"/>
            <a:ext cx="400216" cy="365125"/>
          </a:xfrm>
        </p:spPr>
        <p:txBody>
          <a:bodyPr/>
          <a:lstStyle/>
          <a:p>
            <a:r>
              <a:rPr lang="en-US" sz="1800" dirty="0" smtClean="0"/>
              <a:t>7</a:t>
            </a:r>
            <a:endParaRPr lang="en-US" sz="1800" dirty="0"/>
          </a:p>
        </p:txBody>
      </p:sp>
      <p:pic>
        <p:nvPicPr>
          <p:cNvPr id="6" name="Picture 5" descr="Western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415" y="6380703"/>
            <a:ext cx="667448" cy="261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3433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3435"/>
            <a:ext cx="7886700" cy="920190"/>
          </a:xfrm>
        </p:spPr>
        <p:txBody>
          <a:bodyPr>
            <a:noAutofit/>
          </a:bodyPr>
          <a:lstStyle/>
          <a:p>
            <a:r>
              <a:rPr lang="en-US" sz="2800" dirty="0" smtClean="0"/>
              <a:t>Washington State Trends – Charter and Private Schools Up, Neighborhood </a:t>
            </a:r>
            <a:r>
              <a:rPr lang="en-US" sz="2800" smtClean="0"/>
              <a:t>Schools Down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63625"/>
            <a:ext cx="3889562" cy="244856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0985"/>
            <a:ext cx="4189297" cy="21738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953435"/>
            <a:ext cx="4363594" cy="2106706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347" y="3953435"/>
            <a:ext cx="3355003" cy="22235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5330" y="3512186"/>
            <a:ext cx="270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Private Schools </a:t>
            </a:r>
            <a:r>
              <a:rPr lang="en-US" i="1" smtClean="0">
                <a:solidFill>
                  <a:srgbClr val="0070C0"/>
                </a:solidFill>
              </a:rPr>
              <a:t>in Issaquah</a:t>
            </a:r>
            <a:endParaRPr lang="en-US" i="1">
              <a:solidFill>
                <a:srgbClr val="0070C0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5350" y="6325884"/>
            <a:ext cx="400216" cy="365125"/>
          </a:xfrm>
        </p:spPr>
        <p:txBody>
          <a:bodyPr/>
          <a:lstStyle/>
          <a:p>
            <a:r>
              <a:rPr lang="en-US" sz="1800" dirty="0" smtClean="0"/>
              <a:t>8</a:t>
            </a:r>
            <a:endParaRPr lang="en-US" sz="1800" dirty="0"/>
          </a:p>
        </p:txBody>
      </p:sp>
      <p:pic>
        <p:nvPicPr>
          <p:cNvPr id="14" name="Picture 13" descr="Western_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8415" y="6380703"/>
            <a:ext cx="667448" cy="26123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810512" y="6132057"/>
            <a:ext cx="1682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Data </a:t>
            </a:r>
            <a:r>
              <a:rPr lang="en-US" i="1" dirty="0" smtClean="0">
                <a:solidFill>
                  <a:srgbClr val="0070C0"/>
                </a:solidFill>
              </a:rPr>
              <a:t>from</a:t>
            </a:r>
            <a:r>
              <a:rPr lang="en-US" dirty="0" smtClean="0">
                <a:solidFill>
                  <a:srgbClr val="0070C0"/>
                </a:solidFill>
              </a:rPr>
              <a:t> OSPI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53912" y="6325884"/>
            <a:ext cx="18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FF0000"/>
                </a:solidFill>
              </a:rPr>
              <a:t>Data from Google</a:t>
            </a:r>
            <a:endParaRPr lang="en-US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1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85" y="77669"/>
            <a:ext cx="5958316" cy="65182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King County </a:t>
            </a:r>
            <a:r>
              <a:rPr lang="en-US" sz="3200" dirty="0" smtClean="0"/>
              <a:t>Births – 2002 - 2020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2" y="729493"/>
            <a:ext cx="5237838" cy="3627354"/>
          </a:xfrm>
        </p:spPr>
      </p:pic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15350" y="6325884"/>
            <a:ext cx="400216" cy="365125"/>
          </a:xfrm>
        </p:spPr>
        <p:txBody>
          <a:bodyPr/>
          <a:lstStyle/>
          <a:p>
            <a:r>
              <a:rPr lang="en-US" sz="1800" dirty="0" smtClean="0"/>
              <a:t>9</a:t>
            </a:r>
            <a:endParaRPr lang="en-US" sz="1800" dirty="0"/>
          </a:p>
        </p:txBody>
      </p:sp>
      <p:pic>
        <p:nvPicPr>
          <p:cNvPr id="5" name="Picture 4" descr="Western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415" y="6380703"/>
            <a:ext cx="667448" cy="2612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53201" y="403581"/>
            <a:ext cx="22368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</a:rPr>
              <a:t>Birth rates have declined Nationally and fewer school-aged children are </a:t>
            </a:r>
            <a:r>
              <a:rPr lang="en-US" i="1" dirty="0" smtClean="0">
                <a:solidFill>
                  <a:srgbClr val="0070C0"/>
                </a:solidFill>
              </a:rPr>
              <a:t>available.   Issaquah rates are included in the King County total and follow a similar trajectory.   With </a:t>
            </a:r>
            <a:r>
              <a:rPr lang="en-US" i="1" dirty="0" smtClean="0">
                <a:solidFill>
                  <a:srgbClr val="0070C0"/>
                </a:solidFill>
              </a:rPr>
              <a:t>fewer babies available, future kindergarten populations are expected to </a:t>
            </a:r>
            <a:r>
              <a:rPr lang="en-US" i="1" dirty="0" smtClean="0">
                <a:solidFill>
                  <a:srgbClr val="0070C0"/>
                </a:solidFill>
              </a:rPr>
              <a:t>decline.    </a:t>
            </a:r>
          </a:p>
          <a:p>
            <a:endParaRPr lang="en-US" i="1" dirty="0" smtClean="0">
              <a:solidFill>
                <a:srgbClr val="0070C0"/>
              </a:solidFill>
            </a:endParaRPr>
          </a:p>
          <a:p>
            <a:endParaRPr lang="en-US" i="1" dirty="0">
              <a:solidFill>
                <a:srgbClr val="0070C0"/>
              </a:solidFill>
            </a:endParaRPr>
          </a:p>
          <a:p>
            <a:endParaRPr lang="en-US" i="1" dirty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King County Birth rate decline leads the rest of the state.</a:t>
            </a:r>
            <a:endParaRPr lang="en-US" i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80" y="4479591"/>
            <a:ext cx="3857379" cy="2162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332010" y="4814048"/>
            <a:ext cx="1487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Washington State </a:t>
            </a:r>
            <a:r>
              <a:rPr lang="en-US" smtClean="0">
                <a:solidFill>
                  <a:srgbClr val="0070C0"/>
                </a:solidFill>
              </a:rPr>
              <a:t>birth rates by region. 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5072" y="3383280"/>
            <a:ext cx="1309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rgbClr val="0070C0"/>
                </a:solidFill>
              </a:rPr>
              <a:t>King County</a:t>
            </a:r>
            <a:endParaRPr lang="en-US" i="1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77023" y="6414010"/>
            <a:ext cx="2039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0070C0"/>
                </a:solidFill>
              </a:rPr>
              <a:t>Data from </a:t>
            </a:r>
            <a:r>
              <a:rPr lang="en-US" sz="1200" i="1" smtClean="0">
                <a:solidFill>
                  <a:srgbClr val="0070C0"/>
                </a:solidFill>
              </a:rPr>
              <a:t>Washington Health</a:t>
            </a:r>
            <a:endParaRPr lang="en-US" sz="1200" i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26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760</Words>
  <Application>Microsoft Macintosh PowerPoint</Application>
  <PresentationFormat>Letter Paper (8.5x11 in)</PresentationFormat>
  <Paragraphs>98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 Theme</vt:lpstr>
      <vt:lpstr>Issaquah School District – Preliminary Demographic Observations</vt:lpstr>
      <vt:lpstr>Issaquah School District – Demographics and Enrollment Findings</vt:lpstr>
      <vt:lpstr>Post Pandemic School Demographics – National Perspective</vt:lpstr>
      <vt:lpstr>Issaquah School District – Basic Demographics</vt:lpstr>
      <vt:lpstr>Issaquah School District Age Groupings</vt:lpstr>
      <vt:lpstr>Issaquah School District – Total Population – 2010 - 2021</vt:lpstr>
      <vt:lpstr>Washington State Enrollment Trend – 2001 - 2021</vt:lpstr>
      <vt:lpstr>Washington State Trends – Charter and Private Schools Up, Neighborhood Schools Down</vt:lpstr>
      <vt:lpstr>King County Births – 2002 - 2020</vt:lpstr>
      <vt:lpstr>Five King County Districts that have Lost K-12 Enrollment –  (Issaquah is not alone in its recent loss of students.)</vt:lpstr>
      <vt:lpstr>King County School Districts – PK-12 Enrollment  2014 – 2021 – (Enrollment Declines are Pervasive)</vt:lpstr>
      <vt:lpstr>Issaquah School District Grade Distribution</vt:lpstr>
      <vt:lpstr>Housing Prices Have Risen as Inventory has Diminished  There are few homes available and interest rates have risen to 7% and above</vt:lpstr>
      <vt:lpstr>Origin and Destination of Home Buyers / Sellers</vt:lpstr>
      <vt:lpstr>Housing Observations</vt:lpstr>
      <vt:lpstr>OSPI Headcount Grade Cohorts – K-12</vt:lpstr>
      <vt:lpstr>DRAFT K-12 Enrollment Forecasting Given Current Enrollment and Conditions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binghams@earthnet.net</dc:creator>
  <cp:lastModifiedBy>binghams@earthnet.net</cp:lastModifiedBy>
  <cp:revision>26</cp:revision>
  <dcterms:created xsi:type="dcterms:W3CDTF">2022-12-21T16:30:21Z</dcterms:created>
  <dcterms:modified xsi:type="dcterms:W3CDTF">2023-01-24T21:35:25Z</dcterms:modified>
</cp:coreProperties>
</file>